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61" r:id="rId4"/>
    <p:sldId id="262" r:id="rId5"/>
    <p:sldId id="260" r:id="rId6"/>
    <p:sldId id="268" r:id="rId7"/>
    <p:sldId id="269" r:id="rId8"/>
    <p:sldId id="264" r:id="rId9"/>
    <p:sldId id="265" r:id="rId10"/>
    <p:sldId id="271" r:id="rId11"/>
    <p:sldId id="272" r:id="rId12"/>
    <p:sldId id="273" r:id="rId13"/>
    <p:sldId id="274" r:id="rId14"/>
    <p:sldId id="275" r:id="rId15"/>
    <p:sldId id="276" r:id="rId16"/>
    <p:sldId id="277" r:id="rId17"/>
    <p:sldId id="279" r:id="rId18"/>
    <p:sldId id="280" r:id="rId19"/>
    <p:sldId id="281" r:id="rId20"/>
    <p:sldId id="283" r:id="rId21"/>
    <p:sldId id="284" r:id="rId22"/>
    <p:sldId id="285" r:id="rId23"/>
    <p:sldId id="286" r:id="rId24"/>
    <p:sldId id="287" r:id="rId25"/>
    <p:sldId id="288" r:id="rId26"/>
    <p:sldId id="289" r:id="rId27"/>
    <p:sldId id="290" r:id="rId28"/>
    <p:sldId id="291" r:id="rId29"/>
    <p:sldId id="292" r:id="rId30"/>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29" autoAdjust="0"/>
    <p:restoredTop sz="94660"/>
  </p:normalViewPr>
  <p:slideViewPr>
    <p:cSldViewPr>
      <p:cViewPr varScale="1">
        <p:scale>
          <a:sx n="84" d="100"/>
          <a:sy n="84" d="100"/>
        </p:scale>
        <p:origin x="108" y="10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3981" cy="5143489"/>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0" y="0"/>
            <a:ext cx="9144000" cy="5131435"/>
          </a:xfrm>
          <a:custGeom>
            <a:avLst/>
            <a:gdLst/>
            <a:ahLst/>
            <a:cxnLst/>
            <a:rect l="l" t="t" r="r" b="b"/>
            <a:pathLst>
              <a:path w="9144000" h="5131435">
                <a:moveTo>
                  <a:pt x="9143981" y="5131139"/>
                </a:moveTo>
                <a:lnTo>
                  <a:pt x="0" y="5131139"/>
                </a:lnTo>
                <a:lnTo>
                  <a:pt x="0" y="0"/>
                </a:lnTo>
                <a:lnTo>
                  <a:pt x="9143981" y="0"/>
                </a:lnTo>
                <a:lnTo>
                  <a:pt x="9143981" y="5131139"/>
                </a:lnTo>
                <a:close/>
              </a:path>
            </a:pathLst>
          </a:custGeom>
          <a:solidFill>
            <a:srgbClr val="CF1010">
              <a:alpha val="32579"/>
            </a:srgbClr>
          </a:solidFill>
        </p:spPr>
        <p:txBody>
          <a:bodyPr wrap="square" lIns="0" tIns="0" rIns="0" bIns="0" rtlCol="0"/>
          <a:lstStyle/>
          <a:p>
            <a:endParaRPr/>
          </a:p>
        </p:txBody>
      </p:sp>
      <p:sp>
        <p:nvSpPr>
          <p:cNvPr id="18" name="bg object 18"/>
          <p:cNvSpPr/>
          <p:nvPr/>
        </p:nvSpPr>
        <p:spPr>
          <a:xfrm>
            <a:off x="5238089" y="482650"/>
            <a:ext cx="2629535" cy="4286250"/>
          </a:xfrm>
          <a:custGeom>
            <a:avLst/>
            <a:gdLst/>
            <a:ahLst/>
            <a:cxnLst/>
            <a:rect l="l" t="t" r="r" b="b"/>
            <a:pathLst>
              <a:path w="2629534" h="4286250">
                <a:moveTo>
                  <a:pt x="2629408" y="1309154"/>
                </a:moveTo>
                <a:lnTo>
                  <a:pt x="2625153" y="1255331"/>
                </a:lnTo>
                <a:lnTo>
                  <a:pt x="2612631" y="1203325"/>
                </a:lnTo>
                <a:lnTo>
                  <a:pt x="2592222" y="1154049"/>
                </a:lnTo>
                <a:lnTo>
                  <a:pt x="2564307" y="1108417"/>
                </a:lnTo>
                <a:lnTo>
                  <a:pt x="2529268" y="1067346"/>
                </a:lnTo>
                <a:lnTo>
                  <a:pt x="1562061" y="100164"/>
                </a:lnTo>
                <a:lnTo>
                  <a:pt x="1527048" y="69557"/>
                </a:lnTo>
                <a:lnTo>
                  <a:pt x="1489151" y="44513"/>
                </a:lnTo>
                <a:lnTo>
                  <a:pt x="1448943" y="25044"/>
                </a:lnTo>
                <a:lnTo>
                  <a:pt x="1407007" y="11137"/>
                </a:lnTo>
                <a:lnTo>
                  <a:pt x="1363929" y="2781"/>
                </a:lnTo>
                <a:lnTo>
                  <a:pt x="1320266" y="0"/>
                </a:lnTo>
                <a:lnTo>
                  <a:pt x="1276604" y="2781"/>
                </a:lnTo>
                <a:lnTo>
                  <a:pt x="1233525" y="11137"/>
                </a:lnTo>
                <a:lnTo>
                  <a:pt x="1191590" y="25044"/>
                </a:lnTo>
                <a:lnTo>
                  <a:pt x="1151382" y="44513"/>
                </a:lnTo>
                <a:lnTo>
                  <a:pt x="1113485" y="69557"/>
                </a:lnTo>
                <a:lnTo>
                  <a:pt x="1078471" y="100164"/>
                </a:lnTo>
                <a:lnTo>
                  <a:pt x="100164" y="1078445"/>
                </a:lnTo>
                <a:lnTo>
                  <a:pt x="69557" y="1113472"/>
                </a:lnTo>
                <a:lnTo>
                  <a:pt x="44526" y="1151369"/>
                </a:lnTo>
                <a:lnTo>
                  <a:pt x="25044" y="1191577"/>
                </a:lnTo>
                <a:lnTo>
                  <a:pt x="11137" y="1233512"/>
                </a:lnTo>
                <a:lnTo>
                  <a:pt x="2794" y="1276591"/>
                </a:lnTo>
                <a:lnTo>
                  <a:pt x="0" y="1320253"/>
                </a:lnTo>
                <a:lnTo>
                  <a:pt x="2794" y="1363916"/>
                </a:lnTo>
                <a:lnTo>
                  <a:pt x="11137" y="1407007"/>
                </a:lnTo>
                <a:lnTo>
                  <a:pt x="25044" y="1448930"/>
                </a:lnTo>
                <a:lnTo>
                  <a:pt x="44526" y="1489138"/>
                </a:lnTo>
                <a:lnTo>
                  <a:pt x="69557" y="1527035"/>
                </a:lnTo>
                <a:lnTo>
                  <a:pt x="100164" y="1562061"/>
                </a:lnTo>
                <a:lnTo>
                  <a:pt x="686562" y="2148459"/>
                </a:lnTo>
                <a:lnTo>
                  <a:pt x="100164" y="2734843"/>
                </a:lnTo>
                <a:lnTo>
                  <a:pt x="69557" y="2769870"/>
                </a:lnTo>
                <a:lnTo>
                  <a:pt x="44526" y="2807766"/>
                </a:lnTo>
                <a:lnTo>
                  <a:pt x="25044" y="2847975"/>
                </a:lnTo>
                <a:lnTo>
                  <a:pt x="11137" y="2889910"/>
                </a:lnTo>
                <a:lnTo>
                  <a:pt x="2794" y="2933001"/>
                </a:lnTo>
                <a:lnTo>
                  <a:pt x="0" y="2976664"/>
                </a:lnTo>
                <a:lnTo>
                  <a:pt x="2794" y="3020314"/>
                </a:lnTo>
                <a:lnTo>
                  <a:pt x="11137" y="3063405"/>
                </a:lnTo>
                <a:lnTo>
                  <a:pt x="25044" y="3105340"/>
                </a:lnTo>
                <a:lnTo>
                  <a:pt x="44526" y="3145536"/>
                </a:lnTo>
                <a:lnTo>
                  <a:pt x="69557" y="3183432"/>
                </a:lnTo>
                <a:lnTo>
                  <a:pt x="100164" y="3218446"/>
                </a:lnTo>
                <a:lnTo>
                  <a:pt x="1067371" y="4185640"/>
                </a:lnTo>
                <a:lnTo>
                  <a:pt x="1102385" y="4216247"/>
                </a:lnTo>
                <a:lnTo>
                  <a:pt x="1140282" y="4241292"/>
                </a:lnTo>
                <a:lnTo>
                  <a:pt x="1180490" y="4260774"/>
                </a:lnTo>
                <a:lnTo>
                  <a:pt x="1222425" y="4274680"/>
                </a:lnTo>
                <a:lnTo>
                  <a:pt x="1265504" y="4283024"/>
                </a:lnTo>
                <a:lnTo>
                  <a:pt x="1309166" y="4285805"/>
                </a:lnTo>
                <a:lnTo>
                  <a:pt x="1352829" y="4283024"/>
                </a:lnTo>
                <a:lnTo>
                  <a:pt x="1395907" y="4274680"/>
                </a:lnTo>
                <a:lnTo>
                  <a:pt x="1437843" y="4260774"/>
                </a:lnTo>
                <a:lnTo>
                  <a:pt x="1478051" y="4241292"/>
                </a:lnTo>
                <a:lnTo>
                  <a:pt x="1515948" y="4216247"/>
                </a:lnTo>
                <a:lnTo>
                  <a:pt x="1550962" y="4185640"/>
                </a:lnTo>
                <a:lnTo>
                  <a:pt x="2529268" y="3207347"/>
                </a:lnTo>
                <a:lnTo>
                  <a:pt x="2564307" y="3166287"/>
                </a:lnTo>
                <a:lnTo>
                  <a:pt x="2592222" y="3120656"/>
                </a:lnTo>
                <a:lnTo>
                  <a:pt x="2612631" y="3071380"/>
                </a:lnTo>
                <a:lnTo>
                  <a:pt x="2625153" y="3019374"/>
                </a:lnTo>
                <a:lnTo>
                  <a:pt x="2629408" y="2965551"/>
                </a:lnTo>
                <a:lnTo>
                  <a:pt x="2625153" y="2911729"/>
                </a:lnTo>
                <a:lnTo>
                  <a:pt x="2612631" y="2859722"/>
                </a:lnTo>
                <a:lnTo>
                  <a:pt x="2592222" y="2810446"/>
                </a:lnTo>
                <a:lnTo>
                  <a:pt x="2564307" y="2764815"/>
                </a:lnTo>
                <a:lnTo>
                  <a:pt x="2529268" y="2723743"/>
                </a:lnTo>
                <a:lnTo>
                  <a:pt x="1942858" y="2137359"/>
                </a:lnTo>
                <a:lnTo>
                  <a:pt x="2529268" y="1550962"/>
                </a:lnTo>
                <a:lnTo>
                  <a:pt x="2564307" y="1509890"/>
                </a:lnTo>
                <a:lnTo>
                  <a:pt x="2592222" y="1464259"/>
                </a:lnTo>
                <a:lnTo>
                  <a:pt x="2612631" y="1414983"/>
                </a:lnTo>
                <a:lnTo>
                  <a:pt x="2625153" y="1362976"/>
                </a:lnTo>
                <a:lnTo>
                  <a:pt x="2629408" y="1309154"/>
                </a:lnTo>
                <a:close/>
              </a:path>
            </a:pathLst>
          </a:custGeom>
          <a:solidFill>
            <a:srgbClr val="F4B831"/>
          </a:solidFill>
        </p:spPr>
        <p:txBody>
          <a:bodyPr wrap="square" lIns="0" tIns="0" rIns="0" bIns="0" rtlCol="0"/>
          <a:lstStyle/>
          <a:p>
            <a:endParaRPr/>
          </a:p>
        </p:txBody>
      </p:sp>
      <p:sp>
        <p:nvSpPr>
          <p:cNvPr id="19" name="bg object 19"/>
          <p:cNvSpPr/>
          <p:nvPr/>
        </p:nvSpPr>
        <p:spPr>
          <a:xfrm>
            <a:off x="5340068" y="0"/>
            <a:ext cx="3804285" cy="5143500"/>
          </a:xfrm>
          <a:custGeom>
            <a:avLst/>
            <a:gdLst/>
            <a:ahLst/>
            <a:cxnLst/>
            <a:rect l="l" t="t" r="r" b="b"/>
            <a:pathLst>
              <a:path w="3804284" h="5143500">
                <a:moveTo>
                  <a:pt x="3803913" y="5143489"/>
                </a:moveTo>
                <a:lnTo>
                  <a:pt x="2090322" y="5143489"/>
                </a:lnTo>
                <a:lnTo>
                  <a:pt x="250070" y="3303218"/>
                </a:lnTo>
                <a:lnTo>
                  <a:pt x="216727" y="3267962"/>
                </a:lnTo>
                <a:lnTo>
                  <a:pt x="185766" y="3231327"/>
                </a:lnTo>
                <a:lnTo>
                  <a:pt x="157187" y="3193417"/>
                </a:lnTo>
                <a:lnTo>
                  <a:pt x="130989" y="3154334"/>
                </a:lnTo>
                <a:lnTo>
                  <a:pt x="107173" y="3114178"/>
                </a:lnTo>
                <a:lnTo>
                  <a:pt x="85738" y="3073053"/>
                </a:lnTo>
                <a:lnTo>
                  <a:pt x="66685" y="3031061"/>
                </a:lnTo>
                <a:lnTo>
                  <a:pt x="50014" y="2988303"/>
                </a:lnTo>
                <a:lnTo>
                  <a:pt x="35724" y="2944882"/>
                </a:lnTo>
                <a:lnTo>
                  <a:pt x="23816" y="2900899"/>
                </a:lnTo>
                <a:lnTo>
                  <a:pt x="14289" y="2856457"/>
                </a:lnTo>
                <a:lnTo>
                  <a:pt x="7144" y="2811658"/>
                </a:lnTo>
                <a:lnTo>
                  <a:pt x="2381" y="2766603"/>
                </a:lnTo>
                <a:lnTo>
                  <a:pt x="0" y="2721396"/>
                </a:lnTo>
                <a:lnTo>
                  <a:pt x="0" y="2676137"/>
                </a:lnTo>
                <a:lnTo>
                  <a:pt x="2381" y="2630930"/>
                </a:lnTo>
                <a:lnTo>
                  <a:pt x="7144" y="2585875"/>
                </a:lnTo>
                <a:lnTo>
                  <a:pt x="14289" y="2541076"/>
                </a:lnTo>
                <a:lnTo>
                  <a:pt x="23816" y="2496634"/>
                </a:lnTo>
                <a:lnTo>
                  <a:pt x="35724" y="2452651"/>
                </a:lnTo>
                <a:lnTo>
                  <a:pt x="50014" y="2409229"/>
                </a:lnTo>
                <a:lnTo>
                  <a:pt x="66685" y="2366471"/>
                </a:lnTo>
                <a:lnTo>
                  <a:pt x="85738" y="2324478"/>
                </a:lnTo>
                <a:lnTo>
                  <a:pt x="107173" y="2283352"/>
                </a:lnTo>
                <a:lnTo>
                  <a:pt x="130989" y="2243196"/>
                </a:lnTo>
                <a:lnTo>
                  <a:pt x="157187" y="2204112"/>
                </a:lnTo>
                <a:lnTo>
                  <a:pt x="185766" y="2166201"/>
                </a:lnTo>
                <a:lnTo>
                  <a:pt x="216727" y="2129565"/>
                </a:lnTo>
                <a:lnTo>
                  <a:pt x="250070" y="2094308"/>
                </a:lnTo>
                <a:lnTo>
                  <a:pt x="2344378" y="0"/>
                </a:lnTo>
                <a:lnTo>
                  <a:pt x="3803913" y="0"/>
                </a:lnTo>
                <a:lnTo>
                  <a:pt x="3803913" y="5143489"/>
                </a:lnTo>
                <a:close/>
              </a:path>
            </a:pathLst>
          </a:custGeom>
          <a:solidFill>
            <a:srgbClr val="FFFFFF"/>
          </a:solidFill>
        </p:spPr>
        <p:txBody>
          <a:bodyPr wrap="square" lIns="0" tIns="0" rIns="0" bIns="0" rtlCol="0"/>
          <a:lstStyle/>
          <a:p>
            <a:endParaRPr/>
          </a:p>
        </p:txBody>
      </p:sp>
      <p:sp>
        <p:nvSpPr>
          <p:cNvPr id="2" name="Holder 2"/>
          <p:cNvSpPr>
            <a:spLocks noGrp="1"/>
          </p:cNvSpPr>
          <p:nvPr>
            <p:ph type="ctrTitle"/>
          </p:nvPr>
        </p:nvSpPr>
        <p:spPr>
          <a:xfrm>
            <a:off x="532766" y="1301416"/>
            <a:ext cx="8078467" cy="16256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905216" y="3265678"/>
            <a:ext cx="7333566" cy="103314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CF101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CF1010"/>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7/23/2022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1" i="0">
                <a:solidFill>
                  <a:srgbClr val="CF101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7/23/2022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7/23/2022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3981" cy="5143489"/>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806673" y="399391"/>
            <a:ext cx="7530653" cy="467359"/>
          </a:xfrm>
          <a:prstGeom prst="rect">
            <a:avLst/>
          </a:prstGeom>
        </p:spPr>
        <p:txBody>
          <a:bodyPr wrap="square" lIns="0" tIns="0" rIns="0" bIns="0">
            <a:spAutoFit/>
          </a:bodyPr>
          <a:lstStyle>
            <a:lvl1pPr>
              <a:defRPr sz="2900" b="1" i="0">
                <a:solidFill>
                  <a:srgbClr val="CF1010"/>
                </a:solidFill>
                <a:latin typeface="Trebuchet MS"/>
                <a:cs typeface="Trebuchet MS"/>
              </a:defRPr>
            </a:lvl1pPr>
          </a:lstStyle>
          <a:p>
            <a:endParaRPr/>
          </a:p>
        </p:txBody>
      </p:sp>
      <p:sp>
        <p:nvSpPr>
          <p:cNvPr id="3" name="Holder 3"/>
          <p:cNvSpPr>
            <a:spLocks noGrp="1"/>
          </p:cNvSpPr>
          <p:nvPr>
            <p:ph type="body" idx="1"/>
          </p:nvPr>
        </p:nvSpPr>
        <p:spPr>
          <a:xfrm>
            <a:off x="803423" y="933476"/>
            <a:ext cx="7537153" cy="140462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7/23/2022</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88378" y="1301416"/>
            <a:ext cx="2522855" cy="1625600"/>
          </a:xfrm>
          <a:prstGeom prst="rect">
            <a:avLst/>
          </a:prstGeom>
        </p:spPr>
        <p:txBody>
          <a:bodyPr vert="horz" wrap="square" lIns="0" tIns="12700" rIns="0" bIns="0" rtlCol="0">
            <a:spAutoFit/>
          </a:bodyPr>
          <a:lstStyle/>
          <a:p>
            <a:pPr marL="12700" marR="5080" indent="970915" algn="just">
              <a:lnSpc>
                <a:spcPct val="100000"/>
              </a:lnSpc>
              <a:spcBef>
                <a:spcPts val="100"/>
              </a:spcBef>
            </a:pPr>
            <a:r>
              <a:rPr sz="3500" b="1" spc="200" dirty="0">
                <a:latin typeface="Trebuchet MS"/>
                <a:cs typeface="Trebuchet MS"/>
              </a:rPr>
              <a:t>V</a:t>
            </a:r>
            <a:r>
              <a:rPr sz="3500" b="1" spc="60" dirty="0">
                <a:latin typeface="Trebuchet MS"/>
                <a:cs typeface="Trebuchet MS"/>
              </a:rPr>
              <a:t>i</a:t>
            </a:r>
            <a:r>
              <a:rPr sz="3500" b="1" spc="120" dirty="0">
                <a:latin typeface="Trebuchet MS"/>
                <a:cs typeface="Trebuchet MS"/>
              </a:rPr>
              <a:t>rtual  </a:t>
            </a:r>
            <a:r>
              <a:rPr sz="3500" b="1" spc="175" dirty="0">
                <a:latin typeface="Trebuchet MS"/>
                <a:cs typeface="Trebuchet MS"/>
              </a:rPr>
              <a:t>Internship  </a:t>
            </a:r>
            <a:r>
              <a:rPr sz="3500" b="1" spc="114" dirty="0">
                <a:solidFill>
                  <a:srgbClr val="019EAA"/>
                </a:solidFill>
                <a:latin typeface="Trebuchet MS"/>
                <a:cs typeface="Trebuchet MS"/>
              </a:rPr>
              <a:t>Exper</a:t>
            </a:r>
            <a:r>
              <a:rPr sz="3500" b="1" spc="80" dirty="0">
                <a:solidFill>
                  <a:srgbClr val="019EAA"/>
                </a:solidFill>
                <a:latin typeface="Trebuchet MS"/>
                <a:cs typeface="Trebuchet MS"/>
              </a:rPr>
              <a:t>i</a:t>
            </a:r>
            <a:r>
              <a:rPr sz="3500" b="1" spc="145" dirty="0">
                <a:solidFill>
                  <a:srgbClr val="019EAA"/>
                </a:solidFill>
                <a:latin typeface="Trebuchet MS"/>
                <a:cs typeface="Trebuchet MS"/>
              </a:rPr>
              <a:t>ence</a:t>
            </a:r>
            <a:endParaRPr sz="3500">
              <a:latin typeface="Trebuchet MS"/>
              <a:cs typeface="Trebuchet MS"/>
            </a:endParaRPr>
          </a:p>
        </p:txBody>
      </p:sp>
      <p:grpSp>
        <p:nvGrpSpPr>
          <p:cNvPr id="3" name="object 3"/>
          <p:cNvGrpSpPr/>
          <p:nvPr/>
        </p:nvGrpSpPr>
        <p:grpSpPr>
          <a:xfrm>
            <a:off x="6429362" y="2938869"/>
            <a:ext cx="2254250" cy="1463040"/>
            <a:chOff x="6429362" y="2938869"/>
            <a:chExt cx="2254250" cy="1463040"/>
          </a:xfrm>
        </p:grpSpPr>
        <p:sp>
          <p:nvSpPr>
            <p:cNvPr id="4" name="object 4"/>
            <p:cNvSpPr/>
            <p:nvPr/>
          </p:nvSpPr>
          <p:spPr>
            <a:xfrm>
              <a:off x="6429362" y="2997043"/>
              <a:ext cx="2254250" cy="1327150"/>
            </a:xfrm>
            <a:custGeom>
              <a:avLst/>
              <a:gdLst/>
              <a:ahLst/>
              <a:cxnLst/>
              <a:rect l="l" t="t" r="r" b="b"/>
              <a:pathLst>
                <a:path w="2254250" h="1327150">
                  <a:moveTo>
                    <a:pt x="2254195" y="1326597"/>
                  </a:moveTo>
                  <a:lnTo>
                    <a:pt x="0" y="1326597"/>
                  </a:lnTo>
                  <a:lnTo>
                    <a:pt x="0" y="0"/>
                  </a:lnTo>
                  <a:lnTo>
                    <a:pt x="2254195" y="0"/>
                  </a:lnTo>
                  <a:lnTo>
                    <a:pt x="2254195" y="1326597"/>
                  </a:lnTo>
                  <a:close/>
                </a:path>
              </a:pathLst>
            </a:custGeom>
            <a:solidFill>
              <a:srgbClr val="EDEDED"/>
            </a:solidFill>
          </p:spPr>
          <p:txBody>
            <a:bodyPr wrap="square" lIns="0" tIns="0" rIns="0" bIns="0" rtlCol="0"/>
            <a:lstStyle/>
            <a:p>
              <a:endParaRPr/>
            </a:p>
          </p:txBody>
        </p:sp>
        <p:sp>
          <p:nvSpPr>
            <p:cNvPr id="5" name="object 5"/>
            <p:cNvSpPr/>
            <p:nvPr/>
          </p:nvSpPr>
          <p:spPr>
            <a:xfrm>
              <a:off x="6548562" y="2938869"/>
              <a:ext cx="2015795" cy="1462697"/>
            </a:xfrm>
            <a:prstGeom prst="rect">
              <a:avLst/>
            </a:prstGeom>
            <a:blipFill>
              <a:blip r:embed="rId2" cstate="print"/>
              <a:stretch>
                <a:fillRect/>
              </a:stretch>
            </a:blipFill>
          </p:spPr>
          <p:txBody>
            <a:bodyPr wrap="square" lIns="0" tIns="0" rIns="0" bIns="0" rtlCol="0"/>
            <a:lstStyle/>
            <a:p>
              <a:endParaRPr/>
            </a:p>
          </p:txBody>
        </p:sp>
      </p:grpSp>
      <p:sp>
        <p:nvSpPr>
          <p:cNvPr id="6" name="object 6"/>
          <p:cNvSpPr/>
          <p:nvPr/>
        </p:nvSpPr>
        <p:spPr>
          <a:xfrm>
            <a:off x="353354" y="189899"/>
            <a:ext cx="1795071" cy="831523"/>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7467600" y="4705350"/>
            <a:ext cx="1676400" cy="318677"/>
          </a:xfrm>
          <a:prstGeom prst="rect">
            <a:avLst/>
          </a:prstGeom>
        </p:spPr>
        <p:txBody>
          <a:bodyPr vert="horz" wrap="square" lIns="0" tIns="10795" rIns="0" bIns="0" rtlCol="0">
            <a:spAutoFit/>
          </a:bodyPr>
          <a:lstStyle/>
          <a:p>
            <a:pPr marL="12700" marR="5080" indent="686435">
              <a:lnSpc>
                <a:spcPct val="100400"/>
              </a:lnSpc>
              <a:spcBef>
                <a:spcPts val="85"/>
              </a:spcBef>
            </a:pPr>
            <a:r>
              <a:rPr lang="en-US" sz="1000" b="1" spc="170" dirty="0" smtClean="0">
                <a:latin typeface="Trebuchet MS"/>
                <a:cs typeface="Trebuchet MS"/>
              </a:rPr>
              <a:t>Created by: Daniel </a:t>
            </a:r>
            <a:r>
              <a:rPr lang="en-US" sz="1000" b="1" spc="170" dirty="0">
                <a:latin typeface="Trebuchet MS"/>
                <a:cs typeface="Trebuchet MS"/>
              </a:rPr>
              <a:t>J</a:t>
            </a:r>
            <a:r>
              <a:rPr lang="en-US" sz="1000" b="1" spc="170" dirty="0" smtClean="0">
                <a:latin typeface="Trebuchet MS"/>
                <a:cs typeface="Trebuchet MS"/>
              </a:rPr>
              <a:t>effry</a:t>
            </a:r>
            <a:endParaRPr sz="1000" dirty="0">
              <a:latin typeface="Trebuchet MS"/>
              <a:cs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73" y="399391"/>
            <a:ext cx="7530653" cy="446276"/>
          </a:xfrm>
        </p:spPr>
        <p:txBody>
          <a:bodyPr/>
          <a:lstStyle/>
          <a:p>
            <a:r>
              <a:rPr lang="en-US" dirty="0" smtClean="0"/>
              <a:t>Anomalies Data</a:t>
            </a:r>
            <a:endParaRPr lang="en-US" dirty="0"/>
          </a:p>
        </p:txBody>
      </p:sp>
      <p:sp>
        <p:nvSpPr>
          <p:cNvPr id="3" name="Content Placeholder 2"/>
          <p:cNvSpPr>
            <a:spLocks noGrp="1"/>
          </p:cNvSpPr>
          <p:nvPr>
            <p:ph sz="half" idx="2"/>
          </p:nvPr>
        </p:nvSpPr>
        <p:spPr>
          <a:xfrm>
            <a:off x="457200" y="1183005"/>
            <a:ext cx="3977640" cy="2769989"/>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Those ages look reasonable. There are no outliers for the age on either the high or low end.</a:t>
            </a:r>
            <a:endParaRPr lang="en-US" dirty="0"/>
          </a:p>
        </p:txBody>
      </p:sp>
      <p:sp>
        <p:nvSpPr>
          <p:cNvPr id="4" name="Content Placeholder 3"/>
          <p:cNvSpPr>
            <a:spLocks noGrp="1"/>
          </p:cNvSpPr>
          <p:nvPr>
            <p:ph sz="half" idx="3"/>
          </p:nvPr>
        </p:nvSpPr>
        <p:spPr>
          <a:xfrm>
            <a:off x="4709160" y="1183005"/>
            <a:ext cx="3977640" cy="2769989"/>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That doesn’t look right. The maximum values (besides being positive) is about 1000 years.</a:t>
            </a:r>
            <a:endParaRPr lang="en-US" dirty="0"/>
          </a:p>
        </p:txBody>
      </p:sp>
      <p:pic>
        <p:nvPicPr>
          <p:cNvPr id="5" name="Picture 4"/>
          <p:cNvPicPr>
            <a:picLocks noChangeAspect="1"/>
          </p:cNvPicPr>
          <p:nvPr/>
        </p:nvPicPr>
        <p:blipFill>
          <a:blip r:embed="rId2"/>
          <a:stretch>
            <a:fillRect/>
          </a:stretch>
        </p:blipFill>
        <p:spPr>
          <a:xfrm>
            <a:off x="998220" y="971550"/>
            <a:ext cx="2895600" cy="1949178"/>
          </a:xfrm>
          <a:prstGeom prst="rect">
            <a:avLst/>
          </a:prstGeom>
        </p:spPr>
      </p:pic>
      <p:pic>
        <p:nvPicPr>
          <p:cNvPr id="6" name="Picture 5"/>
          <p:cNvPicPr>
            <a:picLocks noChangeAspect="1"/>
          </p:cNvPicPr>
          <p:nvPr/>
        </p:nvPicPr>
        <p:blipFill>
          <a:blip r:embed="rId3"/>
          <a:stretch>
            <a:fillRect/>
          </a:stretch>
        </p:blipFill>
        <p:spPr>
          <a:xfrm>
            <a:off x="5191370" y="971550"/>
            <a:ext cx="3013220" cy="1958006"/>
          </a:xfrm>
          <a:prstGeom prst="rect">
            <a:avLst/>
          </a:prstGeom>
        </p:spPr>
      </p:pic>
      <p:sp>
        <p:nvSpPr>
          <p:cNvPr id="7" name="Text Placeholder 2"/>
          <p:cNvSpPr txBox="1">
            <a:spLocks/>
          </p:cNvSpPr>
          <p:nvPr/>
        </p:nvSpPr>
        <p:spPr>
          <a:xfrm>
            <a:off x="603870" y="4164449"/>
            <a:ext cx="7936258" cy="615553"/>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2000" i="1" kern="0" dirty="0" smtClean="0"/>
              <a:t>Just out of </a:t>
            </a:r>
            <a:r>
              <a:rPr lang="en-US" sz="2000" i="1" kern="0" dirty="0" err="1" smtClean="0"/>
              <a:t>curiousity</a:t>
            </a:r>
            <a:r>
              <a:rPr lang="en-US" sz="2000" i="1" kern="0" dirty="0" smtClean="0"/>
              <a:t>, let’s subset the anomalous clients and see if they tend to have higher or low rates of default than the rest of the clients.</a:t>
            </a:r>
            <a:endParaRPr lang="en-US" sz="2000" i="1" kern="0" dirty="0"/>
          </a:p>
        </p:txBody>
      </p:sp>
      <p:sp>
        <p:nvSpPr>
          <p:cNvPr id="8" name="object 4"/>
          <p:cNvSpPr/>
          <p:nvPr/>
        </p:nvSpPr>
        <p:spPr>
          <a:xfrm>
            <a:off x="8035533" y="350199"/>
            <a:ext cx="707398" cy="53054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927746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73" y="399391"/>
            <a:ext cx="7530653" cy="446276"/>
          </a:xfrm>
        </p:spPr>
        <p:txBody>
          <a:bodyPr/>
          <a:lstStyle/>
          <a:p>
            <a:r>
              <a:rPr lang="en-US" dirty="0" smtClean="0"/>
              <a:t>Anomalies Data</a:t>
            </a:r>
            <a:endParaRPr lang="en-US" dirty="0"/>
          </a:p>
        </p:txBody>
      </p:sp>
      <p:sp>
        <p:nvSpPr>
          <p:cNvPr id="3" name="Text Placeholder 2"/>
          <p:cNvSpPr>
            <a:spLocks noGrp="1"/>
          </p:cNvSpPr>
          <p:nvPr>
            <p:ph type="body" idx="1"/>
          </p:nvPr>
        </p:nvSpPr>
        <p:spPr>
          <a:xfrm>
            <a:off x="803423" y="933476"/>
            <a:ext cx="7537153" cy="830997"/>
          </a:xfrm>
        </p:spPr>
        <p:txBody>
          <a:bodyPr/>
          <a:lstStyle/>
          <a:p>
            <a:pPr marL="285750" indent="-285750">
              <a:buFont typeface="Arial" panose="020B0604020202020204" pitchFamily="34" charset="0"/>
              <a:buChar char="•"/>
            </a:pPr>
            <a:r>
              <a:rPr lang="en-US" dirty="0" smtClean="0"/>
              <a:t>The non-anomalies default on 8.66% of loans</a:t>
            </a:r>
          </a:p>
          <a:p>
            <a:pPr marL="285750" indent="-285750">
              <a:buFont typeface="Arial" panose="020B0604020202020204" pitchFamily="34" charset="0"/>
              <a:buChar char="•"/>
            </a:pPr>
            <a:r>
              <a:rPr lang="en-US" dirty="0" smtClean="0"/>
              <a:t>The anomalies default on 5.40% of loans</a:t>
            </a:r>
          </a:p>
          <a:p>
            <a:pPr marL="285750" indent="-285750">
              <a:buFont typeface="Arial" panose="020B0604020202020204" pitchFamily="34" charset="0"/>
              <a:buChar char="•"/>
            </a:pPr>
            <a:r>
              <a:rPr lang="en-US" dirty="0" smtClean="0"/>
              <a:t>There are 555347 anomalous days of employment</a:t>
            </a:r>
            <a:endParaRPr lang="en-US" dirty="0"/>
          </a:p>
        </p:txBody>
      </p:sp>
      <p:sp>
        <p:nvSpPr>
          <p:cNvPr id="4" name="Text Placeholder 2"/>
          <p:cNvSpPr txBox="1">
            <a:spLocks/>
          </p:cNvSpPr>
          <p:nvPr/>
        </p:nvSpPr>
        <p:spPr>
          <a:xfrm>
            <a:off x="800173" y="1852282"/>
            <a:ext cx="7537153" cy="553998"/>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b="1" kern="0" dirty="0" smtClean="0"/>
              <a:t>Well that’s extremely interesting! It turns out that the anomalies have a lower rate of default.</a:t>
            </a:r>
            <a:endParaRPr lang="en-US" b="1" kern="0" dirty="0"/>
          </a:p>
        </p:txBody>
      </p:sp>
      <p:pic>
        <p:nvPicPr>
          <p:cNvPr id="5" name="Picture 4"/>
          <p:cNvPicPr>
            <a:picLocks noChangeAspect="1"/>
          </p:cNvPicPr>
          <p:nvPr/>
        </p:nvPicPr>
        <p:blipFill>
          <a:blip r:embed="rId2"/>
          <a:stretch>
            <a:fillRect/>
          </a:stretch>
        </p:blipFill>
        <p:spPr>
          <a:xfrm>
            <a:off x="800173" y="2494089"/>
            <a:ext cx="3233386" cy="2209800"/>
          </a:xfrm>
          <a:prstGeom prst="rect">
            <a:avLst/>
          </a:prstGeom>
        </p:spPr>
      </p:pic>
      <p:sp>
        <p:nvSpPr>
          <p:cNvPr id="7" name="Rectangle 6"/>
          <p:cNvSpPr/>
          <p:nvPr/>
        </p:nvSpPr>
        <p:spPr>
          <a:xfrm>
            <a:off x="4267200" y="2489907"/>
            <a:ext cx="4724400" cy="2062103"/>
          </a:xfrm>
          <a:prstGeom prst="rect">
            <a:avLst/>
          </a:prstGeom>
        </p:spPr>
        <p:txBody>
          <a:bodyPr wrap="square">
            <a:spAutoFit/>
          </a:bodyPr>
          <a:lstStyle/>
          <a:p>
            <a:pPr algn="just"/>
            <a:r>
              <a:rPr lang="en-US" sz="1600" dirty="0"/>
              <a:t>The distribution looks to be much more in line with what we would expect, and we also have created a new column to tell the model that these values were originally anomalous (</a:t>
            </a:r>
            <a:r>
              <a:rPr lang="en-US" sz="1600" dirty="0" err="1"/>
              <a:t>becuase</a:t>
            </a:r>
            <a:r>
              <a:rPr lang="en-US" sz="1600" dirty="0"/>
              <a:t> we will have to fill in the nans with some value, probably the median of the column). The other columns with DAYS in the </a:t>
            </a:r>
            <a:r>
              <a:rPr lang="en-US" sz="1600" dirty="0" err="1"/>
              <a:t>dataframe</a:t>
            </a:r>
            <a:r>
              <a:rPr lang="en-US" sz="1600" dirty="0"/>
              <a:t> look to be about what we expect with no obvious outliers.</a:t>
            </a:r>
          </a:p>
        </p:txBody>
      </p:sp>
      <p:sp>
        <p:nvSpPr>
          <p:cNvPr id="8" name="object 4"/>
          <p:cNvSpPr/>
          <p:nvPr/>
        </p:nvSpPr>
        <p:spPr>
          <a:xfrm>
            <a:off x="8035533" y="350199"/>
            <a:ext cx="707398" cy="53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225778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3422" y="209550"/>
            <a:ext cx="7530653" cy="446276"/>
          </a:xfrm>
        </p:spPr>
        <p:txBody>
          <a:bodyPr/>
          <a:lstStyle/>
          <a:p>
            <a:r>
              <a:rPr lang="en-US" dirty="0" smtClean="0"/>
              <a:t>Effect on Age on Repayment</a:t>
            </a:r>
            <a:endParaRPr lang="en-US" dirty="0"/>
          </a:p>
        </p:txBody>
      </p:sp>
      <p:sp>
        <p:nvSpPr>
          <p:cNvPr id="3" name="Text Placeholder 2"/>
          <p:cNvSpPr>
            <a:spLocks noGrp="1"/>
          </p:cNvSpPr>
          <p:nvPr>
            <p:ph type="body" idx="1"/>
          </p:nvPr>
        </p:nvSpPr>
        <p:spPr>
          <a:xfrm>
            <a:off x="803422" y="933267"/>
            <a:ext cx="7936258" cy="984885"/>
          </a:xfrm>
        </p:spPr>
        <p:txBody>
          <a:bodyPr/>
          <a:lstStyle/>
          <a:p>
            <a:pPr algn="just"/>
            <a:r>
              <a:rPr lang="en-US" sz="1600" i="1" dirty="0" smtClean="0"/>
              <a:t>As the client gets older, there is negative linear relationship with the target meaning that as clients get older, they tend to repay their loans on time more often. Let’s start looking at this variable. First, we can make a histogram of the age. We will put the x axis in years to make the plot a little more understandable.</a:t>
            </a:r>
            <a:endParaRPr lang="en-US" sz="1600" i="1" dirty="0"/>
          </a:p>
        </p:txBody>
      </p:sp>
      <p:sp>
        <p:nvSpPr>
          <p:cNvPr id="4" name="object 4"/>
          <p:cNvSpPr/>
          <p:nvPr/>
        </p:nvSpPr>
        <p:spPr>
          <a:xfrm>
            <a:off x="8032282" y="390552"/>
            <a:ext cx="707398" cy="530548"/>
          </a:xfrm>
          <a:prstGeom prst="rect">
            <a:avLst/>
          </a:prstGeom>
          <a:blipFill>
            <a:blip r:embed="rId2" cstate="print"/>
            <a:stretch>
              <a:fillRect/>
            </a:stretch>
          </a:blipFill>
        </p:spPr>
        <p:txBody>
          <a:bodyPr wrap="square" lIns="0" tIns="0" rIns="0" bIns="0" rtlCol="0"/>
          <a:lstStyle/>
          <a:p>
            <a:endParaRPr/>
          </a:p>
        </p:txBody>
      </p:sp>
      <p:pic>
        <p:nvPicPr>
          <p:cNvPr id="7" name="Picture 6"/>
          <p:cNvPicPr>
            <a:picLocks noChangeAspect="1"/>
          </p:cNvPicPr>
          <p:nvPr/>
        </p:nvPicPr>
        <p:blipFill>
          <a:blip r:embed="rId3"/>
          <a:stretch>
            <a:fillRect/>
          </a:stretch>
        </p:blipFill>
        <p:spPr>
          <a:xfrm>
            <a:off x="2590800" y="2038350"/>
            <a:ext cx="3964327" cy="2670705"/>
          </a:xfrm>
          <a:prstGeom prst="rect">
            <a:avLst/>
          </a:prstGeom>
        </p:spPr>
      </p:pic>
    </p:spTree>
    <p:extLst>
      <p:ext uri="{BB962C8B-B14F-4D97-AF65-F5344CB8AC3E}">
        <p14:creationId xmlns:p14="http://schemas.microsoft.com/office/powerpoint/2010/main" val="33508141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3422" y="209550"/>
            <a:ext cx="7530653" cy="446276"/>
          </a:xfrm>
        </p:spPr>
        <p:txBody>
          <a:bodyPr/>
          <a:lstStyle/>
          <a:p>
            <a:r>
              <a:rPr lang="en-US" dirty="0" smtClean="0"/>
              <a:t>Effect on Age on Repayment</a:t>
            </a:r>
            <a:endParaRPr lang="en-US" dirty="0"/>
          </a:p>
        </p:txBody>
      </p:sp>
      <p:sp>
        <p:nvSpPr>
          <p:cNvPr id="4" name="object 4"/>
          <p:cNvSpPr/>
          <p:nvPr/>
        </p:nvSpPr>
        <p:spPr>
          <a:xfrm>
            <a:off x="8073154" y="319201"/>
            <a:ext cx="707398" cy="530548"/>
          </a:xfrm>
          <a:prstGeom prst="rect">
            <a:avLst/>
          </a:prstGeom>
          <a:blipFill>
            <a:blip r:embed="rId2" cstate="print"/>
            <a:stretch>
              <a:fillRect/>
            </a:stretch>
          </a:blipFill>
        </p:spPr>
        <p:txBody>
          <a:bodyPr wrap="square" lIns="0" tIns="0" rIns="0" bIns="0" rtlCol="0"/>
          <a:lstStyle/>
          <a:p>
            <a:endParaRPr/>
          </a:p>
        </p:txBody>
      </p:sp>
      <p:sp>
        <p:nvSpPr>
          <p:cNvPr id="6" name="Text Placeholder 2"/>
          <p:cNvSpPr txBox="1">
            <a:spLocks/>
          </p:cNvSpPr>
          <p:nvPr/>
        </p:nvSpPr>
        <p:spPr>
          <a:xfrm>
            <a:off x="803422" y="849749"/>
            <a:ext cx="7936258" cy="738664"/>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1600" i="1" kern="0" dirty="0" smtClean="0"/>
              <a:t>By itself, the distribution of age does not tell us much other than that there are no outliers as all the ages are reasonable. To visualize the effect of the age on the target, we will next make a kernel density </a:t>
            </a:r>
            <a:r>
              <a:rPr lang="en-US" sz="1600" i="1" kern="0" dirty="0" err="1" smtClean="0"/>
              <a:t>optimation</a:t>
            </a:r>
            <a:r>
              <a:rPr lang="en-US" sz="1600" i="1" kern="0" dirty="0" smtClean="0"/>
              <a:t> plot (KDE) colored by the value of the target.</a:t>
            </a:r>
            <a:endParaRPr lang="en-US" sz="1600" i="1" kern="0" dirty="0"/>
          </a:p>
        </p:txBody>
      </p:sp>
      <p:pic>
        <p:nvPicPr>
          <p:cNvPr id="8" name="Picture 7"/>
          <p:cNvPicPr>
            <a:picLocks noChangeAspect="1"/>
          </p:cNvPicPr>
          <p:nvPr/>
        </p:nvPicPr>
        <p:blipFill>
          <a:blip r:embed="rId3"/>
          <a:stretch>
            <a:fillRect/>
          </a:stretch>
        </p:blipFill>
        <p:spPr>
          <a:xfrm>
            <a:off x="457200" y="2038350"/>
            <a:ext cx="3194958" cy="2438400"/>
          </a:xfrm>
          <a:prstGeom prst="rect">
            <a:avLst/>
          </a:prstGeom>
        </p:spPr>
      </p:pic>
      <p:pic>
        <p:nvPicPr>
          <p:cNvPr id="9" name="Picture 8"/>
          <p:cNvPicPr>
            <a:picLocks noChangeAspect="1"/>
          </p:cNvPicPr>
          <p:nvPr/>
        </p:nvPicPr>
        <p:blipFill>
          <a:blip r:embed="rId4"/>
          <a:stretch>
            <a:fillRect/>
          </a:stretch>
        </p:blipFill>
        <p:spPr>
          <a:xfrm>
            <a:off x="3969298" y="2163985"/>
            <a:ext cx="2133785" cy="2187130"/>
          </a:xfrm>
          <a:prstGeom prst="rect">
            <a:avLst/>
          </a:prstGeom>
        </p:spPr>
      </p:pic>
      <p:pic>
        <p:nvPicPr>
          <p:cNvPr id="10" name="Picture 9"/>
          <p:cNvPicPr>
            <a:picLocks noChangeAspect="1"/>
          </p:cNvPicPr>
          <p:nvPr/>
        </p:nvPicPr>
        <p:blipFill>
          <a:blip r:embed="rId5"/>
          <a:stretch>
            <a:fillRect/>
          </a:stretch>
        </p:blipFill>
        <p:spPr>
          <a:xfrm>
            <a:off x="6420223" y="1968960"/>
            <a:ext cx="2289721" cy="2507790"/>
          </a:xfrm>
          <a:prstGeom prst="rect">
            <a:avLst/>
          </a:prstGeom>
        </p:spPr>
      </p:pic>
    </p:spTree>
    <p:extLst>
      <p:ext uri="{BB962C8B-B14F-4D97-AF65-F5344CB8AC3E}">
        <p14:creationId xmlns:p14="http://schemas.microsoft.com/office/powerpoint/2010/main" val="15579662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73" y="399391"/>
            <a:ext cx="7530653" cy="446276"/>
          </a:xfrm>
        </p:spPr>
        <p:txBody>
          <a:bodyPr/>
          <a:lstStyle/>
          <a:p>
            <a:r>
              <a:rPr lang="en-US" dirty="0"/>
              <a:t>Effect on Age on Repayment</a:t>
            </a:r>
          </a:p>
        </p:txBody>
      </p:sp>
      <p:sp>
        <p:nvSpPr>
          <p:cNvPr id="3" name="Text Placeholder 2"/>
          <p:cNvSpPr>
            <a:spLocks noGrp="1"/>
          </p:cNvSpPr>
          <p:nvPr>
            <p:ph type="body" idx="1"/>
          </p:nvPr>
        </p:nvSpPr>
        <p:spPr>
          <a:xfrm>
            <a:off x="803423" y="933476"/>
            <a:ext cx="7537153" cy="4062651"/>
          </a:xfrm>
        </p:spPr>
        <p:txBody>
          <a:bodyPr/>
          <a:lstStyle/>
          <a:p>
            <a:pPr marL="285750" indent="-285750" algn="just">
              <a:lnSpc>
                <a:spcPct val="150000"/>
              </a:lnSpc>
              <a:buFont typeface="Arial" panose="020B0604020202020204" pitchFamily="34" charset="0"/>
              <a:buChar char="•"/>
            </a:pPr>
            <a:r>
              <a:rPr lang="en-US" sz="1600" dirty="0"/>
              <a:t>The target == 1 curve skews towards the younger end of the range. Although this is not a significant correlation (-0.07 correlation coefficient), this variable is likely going to be useful in a machine learning model because it does affect the target. </a:t>
            </a:r>
            <a:endParaRPr lang="en-US" sz="1600" dirty="0" smtClean="0"/>
          </a:p>
          <a:p>
            <a:pPr marL="285750" indent="-285750" algn="just">
              <a:lnSpc>
                <a:spcPct val="150000"/>
              </a:lnSpc>
              <a:buFont typeface="Arial" panose="020B0604020202020204" pitchFamily="34" charset="0"/>
              <a:buChar char="•"/>
            </a:pPr>
            <a:r>
              <a:rPr lang="en-US" sz="1600" dirty="0" smtClean="0"/>
              <a:t>We </a:t>
            </a:r>
            <a:r>
              <a:rPr lang="en-US" sz="1600" dirty="0"/>
              <a:t>cut the age category into bins of 5 years each. Then, for each bin, we calculate the average value of the target, which tells us the ratio of loans that were not repaid in each age category</a:t>
            </a:r>
            <a:r>
              <a:rPr lang="en-US" sz="1600" dirty="0" smtClean="0"/>
              <a:t>.</a:t>
            </a:r>
          </a:p>
          <a:p>
            <a:pPr marL="285750" indent="-285750" algn="just">
              <a:lnSpc>
                <a:spcPct val="150000"/>
              </a:lnSpc>
              <a:buFont typeface="Arial" panose="020B0604020202020204" pitchFamily="34" charset="0"/>
              <a:buChar char="•"/>
            </a:pPr>
            <a:r>
              <a:rPr lang="en-US" sz="1600" dirty="0"/>
              <a:t>This is information that could be directly used by the bank: because younger clients are less likely to repay the loan, maybe they should be provided with more guidance or financial planning tips. This does not mean the bank should discriminate against younger clients, but it would be smart to take precautionary measures to help younger clients pay on time.</a:t>
            </a:r>
          </a:p>
        </p:txBody>
      </p:sp>
      <p:sp>
        <p:nvSpPr>
          <p:cNvPr id="4" name="object 4"/>
          <p:cNvSpPr/>
          <p:nvPr/>
        </p:nvSpPr>
        <p:spPr>
          <a:xfrm>
            <a:off x="8035533" y="285750"/>
            <a:ext cx="707398" cy="5305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462584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73" y="399391"/>
            <a:ext cx="7530653" cy="446276"/>
          </a:xfrm>
        </p:spPr>
        <p:txBody>
          <a:bodyPr/>
          <a:lstStyle/>
          <a:p>
            <a:r>
              <a:rPr lang="en-US" dirty="0" smtClean="0"/>
              <a:t>Exterior Sources</a:t>
            </a:r>
            <a:endParaRPr lang="en-US" dirty="0"/>
          </a:p>
        </p:txBody>
      </p:sp>
      <p:sp>
        <p:nvSpPr>
          <p:cNvPr id="3" name="Text Placeholder 2"/>
          <p:cNvSpPr>
            <a:spLocks noGrp="1"/>
          </p:cNvSpPr>
          <p:nvPr>
            <p:ph type="body" idx="1"/>
          </p:nvPr>
        </p:nvSpPr>
        <p:spPr>
          <a:xfrm>
            <a:off x="803423" y="933476"/>
            <a:ext cx="7537153" cy="738664"/>
          </a:xfrm>
        </p:spPr>
        <p:txBody>
          <a:bodyPr/>
          <a:lstStyle/>
          <a:p>
            <a:pPr algn="just"/>
            <a:r>
              <a:rPr lang="en-US" sz="1600" dirty="0"/>
              <a:t>The 3 variables with the strongest negative correlations with the target are EXT_SOURCE_1, EXT_SOURCE_2, and EXT_SOURCE_3. According to the documentation, these features represent a "normalized score from external data source". </a:t>
            </a:r>
          </a:p>
        </p:txBody>
      </p:sp>
      <p:sp>
        <p:nvSpPr>
          <p:cNvPr id="4" name="object 4"/>
          <p:cNvSpPr/>
          <p:nvPr/>
        </p:nvSpPr>
        <p:spPr>
          <a:xfrm>
            <a:off x="8035533" y="285750"/>
            <a:ext cx="707398" cy="530548"/>
          </a:xfrm>
          <a:prstGeom prst="rect">
            <a:avLst/>
          </a:prstGeom>
          <a:blipFill>
            <a:blip r:embed="rId2" cstate="print"/>
            <a:stretch>
              <a:fillRect/>
            </a:stretch>
          </a:blipFill>
        </p:spPr>
        <p:txBody>
          <a:bodyPr wrap="square" lIns="0" tIns="0" rIns="0" bIns="0" rtlCol="0"/>
          <a:lstStyle/>
          <a:p>
            <a:endParaRPr/>
          </a:p>
        </p:txBody>
      </p:sp>
      <p:pic>
        <p:nvPicPr>
          <p:cNvPr id="5" name="Picture 4"/>
          <p:cNvPicPr>
            <a:picLocks noChangeAspect="1"/>
          </p:cNvPicPr>
          <p:nvPr/>
        </p:nvPicPr>
        <p:blipFill>
          <a:blip r:embed="rId3"/>
          <a:stretch>
            <a:fillRect/>
          </a:stretch>
        </p:blipFill>
        <p:spPr>
          <a:xfrm>
            <a:off x="2992215" y="1759484"/>
            <a:ext cx="3159567" cy="2593111"/>
          </a:xfrm>
          <a:prstGeom prst="rect">
            <a:avLst/>
          </a:prstGeom>
        </p:spPr>
      </p:pic>
      <p:sp>
        <p:nvSpPr>
          <p:cNvPr id="6" name="Text Placeholder 2"/>
          <p:cNvSpPr txBox="1">
            <a:spLocks/>
          </p:cNvSpPr>
          <p:nvPr/>
        </p:nvSpPr>
        <p:spPr>
          <a:xfrm>
            <a:off x="803423" y="4400550"/>
            <a:ext cx="7537153" cy="492443"/>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1600" kern="0" dirty="0"/>
              <a:t>All three </a:t>
            </a:r>
            <a:r>
              <a:rPr lang="en-US" sz="1600" b="1" kern="0" dirty="0"/>
              <a:t>EXT_SOURCE</a:t>
            </a:r>
            <a:r>
              <a:rPr lang="en-US" sz="1600" kern="0" dirty="0"/>
              <a:t> </a:t>
            </a:r>
            <a:r>
              <a:rPr lang="en-US" sz="1600" kern="0" dirty="0" smtClean="0"/>
              <a:t>features have </a:t>
            </a:r>
            <a:r>
              <a:rPr lang="en-US" sz="1600" kern="0" dirty="0"/>
              <a:t>negative correlations with the target, indicating that as the value of the </a:t>
            </a:r>
            <a:r>
              <a:rPr lang="en-US" sz="1600" b="1" kern="0" dirty="0"/>
              <a:t>EXT_SOURCE</a:t>
            </a:r>
            <a:r>
              <a:rPr lang="en-US" sz="1600" kern="0" dirty="0"/>
              <a:t> increases, the client is more likely to repay the loan</a:t>
            </a:r>
          </a:p>
        </p:txBody>
      </p:sp>
    </p:spTree>
    <p:extLst>
      <p:ext uri="{BB962C8B-B14F-4D97-AF65-F5344CB8AC3E}">
        <p14:creationId xmlns:p14="http://schemas.microsoft.com/office/powerpoint/2010/main" val="27877581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73" y="399391"/>
            <a:ext cx="7530653" cy="446276"/>
          </a:xfrm>
        </p:spPr>
        <p:txBody>
          <a:bodyPr/>
          <a:lstStyle/>
          <a:p>
            <a:r>
              <a:rPr lang="en-US" dirty="0"/>
              <a:t>Exterior Sources</a:t>
            </a:r>
          </a:p>
        </p:txBody>
      </p:sp>
      <p:sp>
        <p:nvSpPr>
          <p:cNvPr id="4" name="Content Placeholder 3"/>
          <p:cNvSpPr>
            <a:spLocks noGrp="1"/>
          </p:cNvSpPr>
          <p:nvPr>
            <p:ph sz="half" idx="3"/>
          </p:nvPr>
        </p:nvSpPr>
        <p:spPr>
          <a:xfrm>
            <a:off x="3733800" y="1555647"/>
            <a:ext cx="4876800" cy="2492990"/>
          </a:xfrm>
        </p:spPr>
        <p:txBody>
          <a:bodyPr/>
          <a:lstStyle/>
          <a:p>
            <a:pPr algn="just"/>
            <a:r>
              <a:rPr lang="en-US" b="1" dirty="0"/>
              <a:t>EXT_SOURCE_3</a:t>
            </a:r>
            <a:r>
              <a:rPr lang="en-US" dirty="0"/>
              <a:t> displays the greatest difference between the values of the target. We can clearly see that this feature has some relationship to the likelihood of an applicant to repay a loan. The relationship is not very strong (in fact they are all </a:t>
            </a:r>
            <a:r>
              <a:rPr lang="en-US" b="1" i="1" dirty="0"/>
              <a:t>considered very weak</a:t>
            </a:r>
            <a:r>
              <a:rPr lang="en-US" dirty="0"/>
              <a:t>, but these variables will still be useful for a machine learning model to predict whether or not an applicant will repay a loan on time.</a:t>
            </a:r>
          </a:p>
        </p:txBody>
      </p:sp>
      <p:pic>
        <p:nvPicPr>
          <p:cNvPr id="6" name="Content Placeholder 5"/>
          <p:cNvPicPr>
            <a:picLocks noGrp="1" noChangeAspect="1"/>
          </p:cNvPicPr>
          <p:nvPr>
            <p:ph sz="half" idx="2"/>
          </p:nvPr>
        </p:nvPicPr>
        <p:blipFill>
          <a:blip r:embed="rId2"/>
          <a:stretch>
            <a:fillRect/>
          </a:stretch>
        </p:blipFill>
        <p:spPr>
          <a:xfrm>
            <a:off x="381000" y="1044507"/>
            <a:ext cx="3155727" cy="3792267"/>
          </a:xfrm>
          <a:prstGeom prst="rect">
            <a:avLst/>
          </a:prstGeom>
        </p:spPr>
      </p:pic>
      <p:sp>
        <p:nvSpPr>
          <p:cNvPr id="7" name="object 4"/>
          <p:cNvSpPr/>
          <p:nvPr/>
        </p:nvSpPr>
        <p:spPr>
          <a:xfrm>
            <a:off x="8035533" y="350199"/>
            <a:ext cx="707398" cy="53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46767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73" y="399391"/>
            <a:ext cx="7530653" cy="446276"/>
          </a:xfrm>
        </p:spPr>
        <p:txBody>
          <a:bodyPr/>
          <a:lstStyle/>
          <a:p>
            <a:r>
              <a:rPr lang="en-US" dirty="0" smtClean="0"/>
              <a:t>Business Insight from Data</a:t>
            </a:r>
            <a:endParaRPr lang="en-US" dirty="0"/>
          </a:p>
        </p:txBody>
      </p:sp>
      <p:sp>
        <p:nvSpPr>
          <p:cNvPr id="4" name="Content Placeholder 3"/>
          <p:cNvSpPr>
            <a:spLocks noGrp="1"/>
          </p:cNvSpPr>
          <p:nvPr>
            <p:ph sz="half" idx="3"/>
          </p:nvPr>
        </p:nvSpPr>
        <p:spPr>
          <a:xfrm>
            <a:off x="898636" y="4248150"/>
            <a:ext cx="7346726" cy="553998"/>
          </a:xfrm>
        </p:spPr>
        <p:txBody>
          <a:bodyPr/>
          <a:lstStyle/>
          <a:p>
            <a:pPr algn="ctr"/>
            <a:r>
              <a:rPr lang="en-US" dirty="0"/>
              <a:t>Clients amount credit under 1 are more likely to have difficulties </a:t>
            </a:r>
            <a:r>
              <a:rPr lang="en-US" dirty="0" smtClean="0"/>
              <a:t>with repay</a:t>
            </a:r>
            <a:r>
              <a:rPr lang="en-US" dirty="0"/>
              <a:t>, where those aged more than 1 can repay well</a:t>
            </a:r>
            <a:r>
              <a:rPr lang="en-US" dirty="0" smtClean="0"/>
              <a:t>.</a:t>
            </a:r>
            <a:endParaRPr lang="en-US" dirty="0"/>
          </a:p>
        </p:txBody>
      </p:sp>
      <p:pic>
        <p:nvPicPr>
          <p:cNvPr id="7" name="Picture 6"/>
          <p:cNvPicPr>
            <a:picLocks noChangeAspect="1"/>
          </p:cNvPicPr>
          <p:nvPr/>
        </p:nvPicPr>
        <p:blipFill>
          <a:blip r:embed="rId2"/>
          <a:stretch>
            <a:fillRect/>
          </a:stretch>
        </p:blipFill>
        <p:spPr>
          <a:xfrm>
            <a:off x="1219200" y="1504950"/>
            <a:ext cx="6343117" cy="2304303"/>
          </a:xfrm>
          <a:prstGeom prst="rect">
            <a:avLst/>
          </a:prstGeom>
        </p:spPr>
      </p:pic>
      <p:sp>
        <p:nvSpPr>
          <p:cNvPr id="8" name="Content Placeholder 3"/>
          <p:cNvSpPr>
            <a:spLocks noGrp="1"/>
          </p:cNvSpPr>
          <p:nvPr>
            <p:ph sz="half" idx="3"/>
          </p:nvPr>
        </p:nvSpPr>
        <p:spPr>
          <a:xfrm>
            <a:off x="717395" y="1022149"/>
            <a:ext cx="7346726" cy="276999"/>
          </a:xfrm>
        </p:spPr>
        <p:txBody>
          <a:bodyPr/>
          <a:lstStyle/>
          <a:p>
            <a:pPr algn="ctr"/>
            <a:r>
              <a:rPr lang="en-US" b="1" i="1" dirty="0" smtClean="0"/>
              <a:t>Is there relation between Amount Credit and ability to repay?</a:t>
            </a:r>
            <a:endParaRPr lang="en-US" b="1" i="1" dirty="0"/>
          </a:p>
        </p:txBody>
      </p:sp>
      <p:sp>
        <p:nvSpPr>
          <p:cNvPr id="9" name="object 4"/>
          <p:cNvSpPr/>
          <p:nvPr/>
        </p:nvSpPr>
        <p:spPr>
          <a:xfrm>
            <a:off x="8035533" y="350199"/>
            <a:ext cx="707398" cy="53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48591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73" y="399391"/>
            <a:ext cx="7530653" cy="446276"/>
          </a:xfrm>
        </p:spPr>
        <p:txBody>
          <a:bodyPr/>
          <a:lstStyle/>
          <a:p>
            <a:r>
              <a:rPr lang="en-US" dirty="0" smtClean="0"/>
              <a:t>Business Insight from Data</a:t>
            </a:r>
            <a:endParaRPr lang="en-US" dirty="0"/>
          </a:p>
        </p:txBody>
      </p:sp>
      <p:sp>
        <p:nvSpPr>
          <p:cNvPr id="4" name="Content Placeholder 3"/>
          <p:cNvSpPr>
            <a:spLocks noGrp="1"/>
          </p:cNvSpPr>
          <p:nvPr>
            <p:ph sz="half" idx="3"/>
          </p:nvPr>
        </p:nvSpPr>
        <p:spPr>
          <a:xfrm>
            <a:off x="898636" y="4248150"/>
            <a:ext cx="7346726" cy="553998"/>
          </a:xfrm>
        </p:spPr>
        <p:txBody>
          <a:bodyPr/>
          <a:lstStyle/>
          <a:p>
            <a:pPr algn="ctr"/>
            <a:r>
              <a:rPr lang="en-US" dirty="0"/>
              <a:t>Clients amount annuity about 30000-40000 are more likely to have difficulties with repay, where those amount annuity over 50000 can repay well.</a:t>
            </a:r>
          </a:p>
        </p:txBody>
      </p:sp>
      <p:sp>
        <p:nvSpPr>
          <p:cNvPr id="8" name="Content Placeholder 3"/>
          <p:cNvSpPr>
            <a:spLocks noGrp="1"/>
          </p:cNvSpPr>
          <p:nvPr>
            <p:ph sz="half" idx="3"/>
          </p:nvPr>
        </p:nvSpPr>
        <p:spPr>
          <a:xfrm>
            <a:off x="898636" y="1021763"/>
            <a:ext cx="7346726" cy="276999"/>
          </a:xfrm>
        </p:spPr>
        <p:txBody>
          <a:bodyPr/>
          <a:lstStyle/>
          <a:p>
            <a:pPr algn="ctr"/>
            <a:r>
              <a:rPr lang="en-US" b="1" i="1" dirty="0" smtClean="0"/>
              <a:t>Is there relation between Amount Annuity and ability to repay?</a:t>
            </a:r>
            <a:endParaRPr lang="en-US" b="1" i="1" dirty="0"/>
          </a:p>
        </p:txBody>
      </p:sp>
      <p:pic>
        <p:nvPicPr>
          <p:cNvPr id="3" name="Picture 2"/>
          <p:cNvPicPr>
            <a:picLocks noChangeAspect="1"/>
          </p:cNvPicPr>
          <p:nvPr/>
        </p:nvPicPr>
        <p:blipFill>
          <a:blip r:embed="rId2"/>
          <a:stretch>
            <a:fillRect/>
          </a:stretch>
        </p:blipFill>
        <p:spPr>
          <a:xfrm>
            <a:off x="1132467" y="1474858"/>
            <a:ext cx="6879064" cy="2540668"/>
          </a:xfrm>
          <a:prstGeom prst="rect">
            <a:avLst/>
          </a:prstGeom>
        </p:spPr>
      </p:pic>
      <p:sp>
        <p:nvSpPr>
          <p:cNvPr id="9" name="object 4"/>
          <p:cNvSpPr/>
          <p:nvPr/>
        </p:nvSpPr>
        <p:spPr>
          <a:xfrm>
            <a:off x="8035533" y="350199"/>
            <a:ext cx="707398" cy="53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60106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114425"/>
            <a:ext cx="9144000" cy="2305050"/>
          </a:xfrm>
          <a:custGeom>
            <a:avLst/>
            <a:gdLst/>
            <a:ahLst/>
            <a:cxnLst/>
            <a:rect l="l" t="t" r="r" b="b"/>
            <a:pathLst>
              <a:path w="9144000" h="2305050">
                <a:moveTo>
                  <a:pt x="9144000" y="0"/>
                </a:moveTo>
                <a:lnTo>
                  <a:pt x="0" y="0"/>
                </a:lnTo>
                <a:lnTo>
                  <a:pt x="0" y="2305050"/>
                </a:lnTo>
                <a:lnTo>
                  <a:pt x="9144000" y="2305050"/>
                </a:lnTo>
                <a:lnTo>
                  <a:pt x="9144000" y="0"/>
                </a:lnTo>
                <a:close/>
              </a:path>
            </a:pathLst>
          </a:custGeom>
          <a:solidFill>
            <a:schemeClr val="accent2"/>
          </a:solidFill>
        </p:spPr>
        <p:txBody>
          <a:bodyPr wrap="square" lIns="0" tIns="0" rIns="0" bIns="0" rtlCol="0"/>
          <a:lstStyle/>
          <a:p>
            <a:endParaRPr/>
          </a:p>
        </p:txBody>
      </p:sp>
      <p:sp>
        <p:nvSpPr>
          <p:cNvPr id="3" name="object 3"/>
          <p:cNvSpPr txBox="1">
            <a:spLocks noGrp="1"/>
          </p:cNvSpPr>
          <p:nvPr>
            <p:ph type="title"/>
          </p:nvPr>
        </p:nvSpPr>
        <p:spPr>
          <a:xfrm>
            <a:off x="2294985" y="2209074"/>
            <a:ext cx="4554030" cy="567463"/>
          </a:xfrm>
          <a:prstGeom prst="rect">
            <a:avLst/>
          </a:prstGeom>
        </p:spPr>
        <p:txBody>
          <a:bodyPr vert="horz" wrap="square" lIns="0" tIns="13335" rIns="0" bIns="0" rtlCol="0">
            <a:spAutoFit/>
          </a:bodyPr>
          <a:lstStyle/>
          <a:p>
            <a:pPr marL="12700">
              <a:lnSpc>
                <a:spcPct val="100000"/>
              </a:lnSpc>
              <a:spcBef>
                <a:spcPts val="105"/>
              </a:spcBef>
            </a:pPr>
            <a:r>
              <a:rPr lang="en-US" sz="3600" dirty="0" smtClean="0">
                <a:solidFill>
                  <a:srgbClr val="FFFFFF"/>
                </a:solidFill>
                <a:latin typeface="Arial"/>
                <a:cs typeface="Arial"/>
              </a:rPr>
              <a:t>Data Pre-processing</a:t>
            </a:r>
            <a:endParaRPr sz="3600" dirty="0">
              <a:latin typeface="Arial"/>
              <a:cs typeface="Arial"/>
            </a:endParaRPr>
          </a:p>
        </p:txBody>
      </p:sp>
      <p:sp>
        <p:nvSpPr>
          <p:cNvPr id="4" name="object 4"/>
          <p:cNvSpPr/>
          <p:nvPr/>
        </p:nvSpPr>
        <p:spPr>
          <a:xfrm>
            <a:off x="4229100" y="1400175"/>
            <a:ext cx="686435" cy="733425"/>
          </a:xfrm>
          <a:custGeom>
            <a:avLst/>
            <a:gdLst/>
            <a:ahLst/>
            <a:cxnLst/>
            <a:rect l="l" t="t" r="r" b="b"/>
            <a:pathLst>
              <a:path w="686435" h="733425">
                <a:moveTo>
                  <a:pt x="190880" y="0"/>
                </a:moveTo>
                <a:lnTo>
                  <a:pt x="203091" y="42672"/>
                </a:lnTo>
                <a:lnTo>
                  <a:pt x="206669" y="80004"/>
                </a:lnTo>
                <a:lnTo>
                  <a:pt x="203065" y="112967"/>
                </a:lnTo>
                <a:lnTo>
                  <a:pt x="193728" y="142530"/>
                </a:lnTo>
                <a:lnTo>
                  <a:pt x="180107" y="169663"/>
                </a:lnTo>
                <a:lnTo>
                  <a:pt x="163652" y="195336"/>
                </a:lnTo>
                <a:lnTo>
                  <a:pt x="145811" y="220519"/>
                </a:lnTo>
                <a:lnTo>
                  <a:pt x="128035" y="246183"/>
                </a:lnTo>
                <a:lnTo>
                  <a:pt x="111772" y="273296"/>
                </a:lnTo>
                <a:lnTo>
                  <a:pt x="98472" y="302830"/>
                </a:lnTo>
                <a:lnTo>
                  <a:pt x="89584" y="335753"/>
                </a:lnTo>
                <a:lnTo>
                  <a:pt x="86558" y="373037"/>
                </a:lnTo>
                <a:lnTo>
                  <a:pt x="90842" y="415651"/>
                </a:lnTo>
                <a:lnTo>
                  <a:pt x="103886" y="464565"/>
                </a:lnTo>
                <a:lnTo>
                  <a:pt x="103871" y="481225"/>
                </a:lnTo>
                <a:lnTo>
                  <a:pt x="88257" y="467599"/>
                </a:lnTo>
                <a:lnTo>
                  <a:pt x="62262" y="439612"/>
                </a:lnTo>
                <a:lnTo>
                  <a:pt x="31103" y="413184"/>
                </a:lnTo>
                <a:lnTo>
                  <a:pt x="0" y="404240"/>
                </a:lnTo>
                <a:lnTo>
                  <a:pt x="13883" y="440229"/>
                </a:lnTo>
                <a:lnTo>
                  <a:pt x="23320" y="475821"/>
                </a:lnTo>
                <a:lnTo>
                  <a:pt x="30095" y="510666"/>
                </a:lnTo>
                <a:lnTo>
                  <a:pt x="35988" y="544411"/>
                </a:lnTo>
                <a:lnTo>
                  <a:pt x="42782" y="576702"/>
                </a:lnTo>
                <a:lnTo>
                  <a:pt x="66204" y="635512"/>
                </a:lnTo>
                <a:lnTo>
                  <a:pt x="114621" y="684276"/>
                </a:lnTo>
                <a:lnTo>
                  <a:pt x="152658" y="704008"/>
                </a:lnTo>
                <a:lnTo>
                  <a:pt x="202291" y="720169"/>
                </a:lnTo>
                <a:lnTo>
                  <a:pt x="265302" y="732408"/>
                </a:lnTo>
                <a:lnTo>
                  <a:pt x="224276" y="695800"/>
                </a:lnTo>
                <a:lnTo>
                  <a:pt x="196944" y="663092"/>
                </a:lnTo>
                <a:lnTo>
                  <a:pt x="181195" y="633567"/>
                </a:lnTo>
                <a:lnTo>
                  <a:pt x="174916" y="606504"/>
                </a:lnTo>
                <a:lnTo>
                  <a:pt x="175996" y="581187"/>
                </a:lnTo>
                <a:lnTo>
                  <a:pt x="182324" y="556894"/>
                </a:lnTo>
                <a:lnTo>
                  <a:pt x="191787" y="532909"/>
                </a:lnTo>
                <a:lnTo>
                  <a:pt x="202273" y="508512"/>
                </a:lnTo>
                <a:lnTo>
                  <a:pt x="211671" y="482984"/>
                </a:lnTo>
                <a:lnTo>
                  <a:pt x="217869" y="455607"/>
                </a:lnTo>
                <a:lnTo>
                  <a:pt x="218754" y="425662"/>
                </a:lnTo>
                <a:lnTo>
                  <a:pt x="212216" y="392429"/>
                </a:lnTo>
                <a:lnTo>
                  <a:pt x="253997" y="423870"/>
                </a:lnTo>
                <a:lnTo>
                  <a:pt x="272327" y="459668"/>
                </a:lnTo>
                <a:lnTo>
                  <a:pt x="275392" y="496168"/>
                </a:lnTo>
                <a:lnTo>
                  <a:pt x="271380" y="529711"/>
                </a:lnTo>
                <a:lnTo>
                  <a:pt x="268477" y="556641"/>
                </a:lnTo>
                <a:lnTo>
                  <a:pt x="286170" y="519683"/>
                </a:lnTo>
                <a:lnTo>
                  <a:pt x="301432" y="480817"/>
                </a:lnTo>
                <a:lnTo>
                  <a:pt x="311642" y="437943"/>
                </a:lnTo>
                <a:lnTo>
                  <a:pt x="314179" y="388963"/>
                </a:lnTo>
                <a:lnTo>
                  <a:pt x="306422" y="331777"/>
                </a:lnTo>
                <a:lnTo>
                  <a:pt x="285750" y="264287"/>
                </a:lnTo>
                <a:lnTo>
                  <a:pt x="332810" y="302185"/>
                </a:lnTo>
                <a:lnTo>
                  <a:pt x="371171" y="342673"/>
                </a:lnTo>
                <a:lnTo>
                  <a:pt x="401344" y="384961"/>
                </a:lnTo>
                <a:lnTo>
                  <a:pt x="423839" y="428261"/>
                </a:lnTo>
                <a:lnTo>
                  <a:pt x="439170" y="471784"/>
                </a:lnTo>
                <a:lnTo>
                  <a:pt x="447846" y="514743"/>
                </a:lnTo>
                <a:lnTo>
                  <a:pt x="450381" y="556350"/>
                </a:lnTo>
                <a:lnTo>
                  <a:pt x="447285" y="595814"/>
                </a:lnTo>
                <a:lnTo>
                  <a:pt x="426247" y="665166"/>
                </a:lnTo>
                <a:lnTo>
                  <a:pt x="388827" y="716492"/>
                </a:lnTo>
                <a:lnTo>
                  <a:pt x="365251" y="733425"/>
                </a:lnTo>
                <a:lnTo>
                  <a:pt x="397785" y="729687"/>
                </a:lnTo>
                <a:lnTo>
                  <a:pt x="463006" y="714007"/>
                </a:lnTo>
                <a:lnTo>
                  <a:pt x="525644" y="688049"/>
                </a:lnTo>
                <a:lnTo>
                  <a:pt x="582352" y="652606"/>
                </a:lnTo>
                <a:lnTo>
                  <a:pt x="629783" y="608470"/>
                </a:lnTo>
                <a:lnTo>
                  <a:pt x="664591" y="556434"/>
                </a:lnTo>
                <a:lnTo>
                  <a:pt x="683427" y="497292"/>
                </a:lnTo>
                <a:lnTo>
                  <a:pt x="685811" y="465303"/>
                </a:lnTo>
                <a:lnTo>
                  <a:pt x="682947" y="431835"/>
                </a:lnTo>
                <a:lnTo>
                  <a:pt x="659803" y="360858"/>
                </a:lnTo>
                <a:lnTo>
                  <a:pt x="638685" y="323547"/>
                </a:lnTo>
                <a:lnTo>
                  <a:pt x="610647" y="285153"/>
                </a:lnTo>
                <a:lnTo>
                  <a:pt x="575269" y="245775"/>
                </a:lnTo>
                <a:lnTo>
                  <a:pt x="532133" y="205513"/>
                </a:lnTo>
                <a:lnTo>
                  <a:pt x="480822" y="164464"/>
                </a:lnTo>
                <a:lnTo>
                  <a:pt x="514818" y="234703"/>
                </a:lnTo>
                <a:lnTo>
                  <a:pt x="519144" y="276987"/>
                </a:lnTo>
                <a:lnTo>
                  <a:pt x="504467" y="296695"/>
                </a:lnTo>
                <a:lnTo>
                  <a:pt x="481457" y="299212"/>
                </a:lnTo>
                <a:lnTo>
                  <a:pt x="456067" y="281879"/>
                </a:lnTo>
                <a:lnTo>
                  <a:pt x="436764" y="258659"/>
                </a:lnTo>
                <a:lnTo>
                  <a:pt x="421784" y="230903"/>
                </a:lnTo>
                <a:lnTo>
                  <a:pt x="409368" y="199963"/>
                </a:lnTo>
                <a:lnTo>
                  <a:pt x="397752" y="167191"/>
                </a:lnTo>
                <a:lnTo>
                  <a:pt x="385175" y="133937"/>
                </a:lnTo>
                <a:lnTo>
                  <a:pt x="350091" y="71392"/>
                </a:lnTo>
                <a:lnTo>
                  <a:pt x="290025" y="23142"/>
                </a:lnTo>
                <a:lnTo>
                  <a:pt x="246218" y="7757"/>
                </a:lnTo>
                <a:lnTo>
                  <a:pt x="190880" y="0"/>
                </a:lnTo>
                <a:close/>
              </a:path>
            </a:pathLst>
          </a:custGeom>
          <a:solidFill>
            <a:srgbClr val="FFFFFF"/>
          </a:solidFill>
        </p:spPr>
        <p:txBody>
          <a:bodyPr wrap="square" lIns="0" tIns="0" rIns="0" bIns="0" rtlCol="0"/>
          <a:lstStyle/>
          <a:p>
            <a:endParaRPr/>
          </a:p>
        </p:txBody>
      </p:sp>
      <p:sp>
        <p:nvSpPr>
          <p:cNvPr id="5" name="object 4"/>
          <p:cNvSpPr/>
          <p:nvPr/>
        </p:nvSpPr>
        <p:spPr>
          <a:xfrm>
            <a:off x="8035533" y="350199"/>
            <a:ext cx="707398" cy="5305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3137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6673" y="399391"/>
            <a:ext cx="3765327" cy="459100"/>
          </a:xfrm>
          <a:prstGeom prst="rect">
            <a:avLst/>
          </a:prstGeom>
        </p:spPr>
        <p:txBody>
          <a:bodyPr vert="horz" wrap="square" lIns="0" tIns="12700" rIns="0" bIns="0" rtlCol="0">
            <a:spAutoFit/>
          </a:bodyPr>
          <a:lstStyle/>
          <a:p>
            <a:pPr marL="12700">
              <a:lnSpc>
                <a:spcPct val="100000"/>
              </a:lnSpc>
              <a:spcBef>
                <a:spcPts val="100"/>
              </a:spcBef>
            </a:pPr>
            <a:r>
              <a:rPr lang="en-US" spc="45" dirty="0" err="1" smtClean="0"/>
              <a:t>Teble</a:t>
            </a:r>
            <a:r>
              <a:rPr lang="en-US" spc="45" dirty="0" smtClean="0"/>
              <a:t> of Contents</a:t>
            </a:r>
            <a:endParaRPr spc="165" dirty="0"/>
          </a:p>
        </p:txBody>
      </p:sp>
      <p:sp>
        <p:nvSpPr>
          <p:cNvPr id="3" name="object 3"/>
          <p:cNvSpPr txBox="1"/>
          <p:nvPr/>
        </p:nvSpPr>
        <p:spPr>
          <a:xfrm>
            <a:off x="803423" y="933476"/>
            <a:ext cx="6511777" cy="3090590"/>
          </a:xfrm>
          <a:prstGeom prst="rect">
            <a:avLst/>
          </a:prstGeom>
        </p:spPr>
        <p:txBody>
          <a:bodyPr vert="horz" wrap="square" lIns="0" tIns="12700" rIns="0" bIns="0" rtlCol="0">
            <a:spAutoFit/>
          </a:bodyPr>
          <a:lstStyle/>
          <a:p>
            <a:pPr marL="556260" indent="-400050">
              <a:lnSpc>
                <a:spcPct val="250000"/>
              </a:lnSpc>
              <a:spcBef>
                <a:spcPts val="1115"/>
              </a:spcBef>
              <a:buFont typeface="+mj-lt"/>
              <a:buAutoNum type="romanUcPeriod"/>
              <a:tabLst>
                <a:tab pos="469265" algn="l"/>
                <a:tab pos="469900" algn="l"/>
              </a:tabLst>
            </a:pPr>
            <a:r>
              <a:rPr sz="1600" spc="-180" dirty="0" smtClean="0">
                <a:latin typeface="Verdana"/>
                <a:cs typeface="Verdana"/>
              </a:rPr>
              <a:t>Problem</a:t>
            </a:r>
            <a:r>
              <a:rPr sz="1600" spc="-220" dirty="0" smtClean="0">
                <a:latin typeface="Verdana"/>
                <a:cs typeface="Verdana"/>
              </a:rPr>
              <a:t> </a:t>
            </a:r>
            <a:r>
              <a:rPr sz="1600" spc="-200" dirty="0">
                <a:latin typeface="Verdana"/>
                <a:cs typeface="Verdana"/>
              </a:rPr>
              <a:t>Research</a:t>
            </a:r>
            <a:endParaRPr sz="1600" dirty="0">
              <a:latin typeface="Verdana"/>
              <a:cs typeface="Verdana"/>
            </a:endParaRPr>
          </a:p>
          <a:p>
            <a:pPr marL="517525" indent="-400050">
              <a:lnSpc>
                <a:spcPct val="250000"/>
              </a:lnSpc>
              <a:buFont typeface="+mj-lt"/>
              <a:buAutoNum type="romanUcPeriod"/>
              <a:tabLst>
                <a:tab pos="469265" algn="l"/>
                <a:tab pos="469900" algn="l"/>
              </a:tabLst>
            </a:pPr>
            <a:r>
              <a:rPr sz="1600" spc="-225" dirty="0">
                <a:latin typeface="Verdana"/>
                <a:cs typeface="Verdana"/>
              </a:rPr>
              <a:t>Data</a:t>
            </a:r>
            <a:r>
              <a:rPr sz="1600" spc="-220" dirty="0">
                <a:latin typeface="Verdana"/>
                <a:cs typeface="Verdana"/>
              </a:rPr>
              <a:t> </a:t>
            </a:r>
            <a:r>
              <a:rPr sz="1600" spc="-170" dirty="0">
                <a:latin typeface="Verdana"/>
                <a:cs typeface="Verdana"/>
              </a:rPr>
              <a:t>Pre-Processing</a:t>
            </a:r>
            <a:endParaRPr sz="1600" dirty="0">
              <a:latin typeface="Verdana"/>
              <a:cs typeface="Verdana"/>
            </a:endParaRPr>
          </a:p>
          <a:p>
            <a:pPr marL="514350" indent="-400050">
              <a:lnSpc>
                <a:spcPct val="250000"/>
              </a:lnSpc>
              <a:buFont typeface="+mj-lt"/>
              <a:buAutoNum type="romanUcPeriod"/>
              <a:tabLst>
                <a:tab pos="469265" algn="l"/>
                <a:tab pos="469900" algn="l"/>
              </a:tabLst>
            </a:pPr>
            <a:r>
              <a:rPr sz="1600" spc="-225" dirty="0">
                <a:latin typeface="Verdana"/>
                <a:cs typeface="Verdana"/>
              </a:rPr>
              <a:t>Data </a:t>
            </a:r>
            <a:r>
              <a:rPr sz="1600" spc="-170" dirty="0">
                <a:latin typeface="Verdana"/>
                <a:cs typeface="Verdana"/>
              </a:rPr>
              <a:t>Visualization </a:t>
            </a:r>
            <a:r>
              <a:rPr sz="1600" spc="-210" dirty="0">
                <a:latin typeface="Verdana"/>
                <a:cs typeface="Verdana"/>
              </a:rPr>
              <a:t>and </a:t>
            </a:r>
            <a:r>
              <a:rPr sz="1600" spc="-185" dirty="0">
                <a:latin typeface="Verdana"/>
                <a:cs typeface="Verdana"/>
              </a:rPr>
              <a:t>Business</a:t>
            </a:r>
            <a:r>
              <a:rPr sz="1600" spc="-265" dirty="0">
                <a:latin typeface="Verdana"/>
                <a:cs typeface="Verdana"/>
              </a:rPr>
              <a:t> </a:t>
            </a:r>
            <a:r>
              <a:rPr sz="1600" spc="-195" dirty="0">
                <a:latin typeface="Verdana"/>
                <a:cs typeface="Verdana"/>
              </a:rPr>
              <a:t>Insight</a:t>
            </a:r>
            <a:endParaRPr sz="1600" dirty="0">
              <a:latin typeface="Verdana"/>
              <a:cs typeface="Verdana"/>
            </a:endParaRPr>
          </a:p>
          <a:p>
            <a:pPr marL="518160" indent="-400050">
              <a:lnSpc>
                <a:spcPct val="250000"/>
              </a:lnSpc>
              <a:buFont typeface="+mj-lt"/>
              <a:buAutoNum type="romanUcPeriod"/>
              <a:tabLst>
                <a:tab pos="469265" algn="l"/>
                <a:tab pos="469900" algn="l"/>
              </a:tabLst>
            </a:pPr>
            <a:r>
              <a:rPr sz="1600" spc="-190" dirty="0">
                <a:latin typeface="Verdana"/>
                <a:cs typeface="Verdana"/>
              </a:rPr>
              <a:t>Machine </a:t>
            </a:r>
            <a:r>
              <a:rPr sz="1600" spc="-185" dirty="0">
                <a:latin typeface="Verdana"/>
                <a:cs typeface="Verdana"/>
              </a:rPr>
              <a:t>Learning </a:t>
            </a:r>
            <a:r>
              <a:rPr sz="1600" spc="-195" dirty="0">
                <a:latin typeface="Verdana"/>
                <a:cs typeface="Verdana"/>
              </a:rPr>
              <a:t>Implementation </a:t>
            </a:r>
            <a:r>
              <a:rPr sz="1600" spc="-210" dirty="0">
                <a:latin typeface="Verdana"/>
                <a:cs typeface="Verdana"/>
              </a:rPr>
              <a:t>and</a:t>
            </a:r>
            <a:r>
              <a:rPr sz="1600" spc="-290" dirty="0">
                <a:latin typeface="Verdana"/>
                <a:cs typeface="Verdana"/>
              </a:rPr>
              <a:t> </a:t>
            </a:r>
            <a:r>
              <a:rPr sz="1600" spc="-195" dirty="0">
                <a:latin typeface="Verdana"/>
                <a:cs typeface="Verdana"/>
              </a:rPr>
              <a:t>Evaluation</a:t>
            </a:r>
            <a:endParaRPr sz="1600" dirty="0">
              <a:latin typeface="Verdana"/>
              <a:cs typeface="Verdana"/>
            </a:endParaRPr>
          </a:p>
          <a:p>
            <a:pPr marL="516890" indent="-400050">
              <a:lnSpc>
                <a:spcPct val="250000"/>
              </a:lnSpc>
              <a:buFont typeface="+mj-lt"/>
              <a:buAutoNum type="romanUcPeriod"/>
              <a:tabLst>
                <a:tab pos="469265" algn="l"/>
                <a:tab pos="469900" algn="l"/>
              </a:tabLst>
            </a:pPr>
            <a:r>
              <a:rPr sz="1600" spc="-185" dirty="0">
                <a:latin typeface="Verdana"/>
                <a:cs typeface="Verdana"/>
              </a:rPr>
              <a:t>Business</a:t>
            </a:r>
            <a:r>
              <a:rPr sz="1600" spc="-220" dirty="0">
                <a:latin typeface="Verdana"/>
                <a:cs typeface="Verdana"/>
              </a:rPr>
              <a:t> </a:t>
            </a:r>
            <a:r>
              <a:rPr sz="1600" spc="-200" dirty="0">
                <a:latin typeface="Verdana"/>
                <a:cs typeface="Verdana"/>
              </a:rPr>
              <a:t>Recommendation</a:t>
            </a:r>
            <a:endParaRPr sz="1600" dirty="0">
              <a:latin typeface="Verdana"/>
              <a:cs typeface="Verdana"/>
            </a:endParaRPr>
          </a:p>
        </p:txBody>
      </p:sp>
      <p:sp>
        <p:nvSpPr>
          <p:cNvPr id="4" name="object 4"/>
          <p:cNvSpPr/>
          <p:nvPr/>
        </p:nvSpPr>
        <p:spPr>
          <a:xfrm>
            <a:off x="8035533" y="350199"/>
            <a:ext cx="707398" cy="53054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73" y="399391"/>
            <a:ext cx="7530653" cy="446276"/>
          </a:xfrm>
        </p:spPr>
        <p:txBody>
          <a:bodyPr/>
          <a:lstStyle/>
          <a:p>
            <a:r>
              <a:rPr lang="en-US" dirty="0" smtClean="0"/>
              <a:t>Pre-processing</a:t>
            </a:r>
            <a:endParaRPr lang="en-US" dirty="0"/>
          </a:p>
        </p:txBody>
      </p:sp>
      <p:sp>
        <p:nvSpPr>
          <p:cNvPr id="3" name="Text Placeholder 2"/>
          <p:cNvSpPr>
            <a:spLocks noGrp="1"/>
          </p:cNvSpPr>
          <p:nvPr>
            <p:ph type="body" idx="1"/>
          </p:nvPr>
        </p:nvSpPr>
        <p:spPr>
          <a:xfrm>
            <a:off x="803423" y="933476"/>
            <a:ext cx="7537153" cy="2492990"/>
          </a:xfrm>
        </p:spPr>
        <p:txBody>
          <a:bodyPr/>
          <a:lstStyle/>
          <a:p>
            <a:r>
              <a:rPr lang="en-US" dirty="0" smtClean="0"/>
              <a:t>Data shape:</a:t>
            </a:r>
          </a:p>
          <a:p>
            <a:pPr marL="742950" lvl="1" indent="-285750">
              <a:buFont typeface="Arial" panose="020B0604020202020204" pitchFamily="34" charset="0"/>
              <a:buChar char="•"/>
            </a:pPr>
            <a:r>
              <a:rPr lang="en-US" dirty="0" smtClean="0"/>
              <a:t>Train: 307511 Rows and 73 columns</a:t>
            </a:r>
          </a:p>
          <a:p>
            <a:endParaRPr lang="en-US" dirty="0" smtClean="0"/>
          </a:p>
          <a:p>
            <a:endParaRPr lang="en-US" dirty="0"/>
          </a:p>
          <a:p>
            <a:endParaRPr lang="en-US" dirty="0" smtClean="0"/>
          </a:p>
          <a:p>
            <a:endParaRPr lang="en-US" dirty="0"/>
          </a:p>
          <a:p>
            <a:endParaRPr lang="en-US" dirty="0" smtClean="0"/>
          </a:p>
          <a:p>
            <a:pPr marL="742950" lvl="1" indent="-285750">
              <a:buFont typeface="Arial" panose="020B0604020202020204" pitchFamily="34" charset="0"/>
              <a:buChar char="•"/>
            </a:pPr>
            <a:r>
              <a:rPr lang="en-US" dirty="0" smtClean="0"/>
              <a:t>Test: 48744 Rows and 72 columns</a:t>
            </a:r>
            <a:endParaRPr lang="en-US" dirty="0"/>
          </a:p>
          <a:p>
            <a:endParaRPr lang="en-US" dirty="0" smtClean="0"/>
          </a:p>
        </p:txBody>
      </p:sp>
      <p:pic>
        <p:nvPicPr>
          <p:cNvPr id="5" name="Picture 4"/>
          <p:cNvPicPr>
            <a:picLocks noChangeAspect="1"/>
          </p:cNvPicPr>
          <p:nvPr/>
        </p:nvPicPr>
        <p:blipFill>
          <a:blip r:embed="rId2"/>
          <a:stretch>
            <a:fillRect/>
          </a:stretch>
        </p:blipFill>
        <p:spPr>
          <a:xfrm>
            <a:off x="1154133" y="1657350"/>
            <a:ext cx="6835732" cy="1074513"/>
          </a:xfrm>
          <a:prstGeom prst="rect">
            <a:avLst/>
          </a:prstGeom>
        </p:spPr>
      </p:pic>
      <p:pic>
        <p:nvPicPr>
          <p:cNvPr id="6" name="Picture 5"/>
          <p:cNvPicPr>
            <a:picLocks noChangeAspect="1"/>
          </p:cNvPicPr>
          <p:nvPr/>
        </p:nvPicPr>
        <p:blipFill>
          <a:blip r:embed="rId3"/>
          <a:stretch>
            <a:fillRect/>
          </a:stretch>
        </p:blipFill>
        <p:spPr>
          <a:xfrm>
            <a:off x="944564" y="3277120"/>
            <a:ext cx="7254869" cy="1082134"/>
          </a:xfrm>
          <a:prstGeom prst="rect">
            <a:avLst/>
          </a:prstGeom>
        </p:spPr>
      </p:pic>
      <p:sp>
        <p:nvSpPr>
          <p:cNvPr id="7" name="object 4"/>
          <p:cNvSpPr/>
          <p:nvPr/>
        </p:nvSpPr>
        <p:spPr>
          <a:xfrm>
            <a:off x="8035533" y="350199"/>
            <a:ext cx="707398" cy="53054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956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73" y="399391"/>
            <a:ext cx="7530653" cy="446276"/>
          </a:xfrm>
        </p:spPr>
        <p:txBody>
          <a:bodyPr/>
          <a:lstStyle/>
          <a:p>
            <a:r>
              <a:rPr lang="en-US" dirty="0" smtClean="0"/>
              <a:t>Handling Missing Values</a:t>
            </a:r>
            <a:endParaRPr lang="en-US" dirty="0"/>
          </a:p>
        </p:txBody>
      </p:sp>
      <p:pic>
        <p:nvPicPr>
          <p:cNvPr id="5" name="Content Placeholder 4"/>
          <p:cNvPicPr>
            <a:picLocks noGrp="1" noChangeAspect="1"/>
          </p:cNvPicPr>
          <p:nvPr>
            <p:ph sz="half" idx="2"/>
          </p:nvPr>
        </p:nvPicPr>
        <p:blipFill>
          <a:blip r:embed="rId2"/>
          <a:stretch>
            <a:fillRect/>
          </a:stretch>
        </p:blipFill>
        <p:spPr>
          <a:xfrm>
            <a:off x="806673" y="971550"/>
            <a:ext cx="2664996" cy="3938185"/>
          </a:xfrm>
          <a:prstGeom prst="rect">
            <a:avLst/>
          </a:prstGeom>
        </p:spPr>
      </p:pic>
      <p:sp>
        <p:nvSpPr>
          <p:cNvPr id="4" name="Content Placeholder 3"/>
          <p:cNvSpPr>
            <a:spLocks noGrp="1"/>
          </p:cNvSpPr>
          <p:nvPr>
            <p:ph sz="half" idx="3"/>
          </p:nvPr>
        </p:nvSpPr>
        <p:spPr>
          <a:xfrm>
            <a:off x="3733800" y="1832646"/>
            <a:ext cx="4876800" cy="2492990"/>
          </a:xfrm>
        </p:spPr>
        <p:txBody>
          <a:bodyPr/>
          <a:lstStyle/>
          <a:p>
            <a:pPr algn="just"/>
            <a:r>
              <a:rPr lang="en-US" dirty="0"/>
              <a:t>When it comes time to build our machine learning models, we will have to fill in these missing values (known as imputation). In later work, we will use models such as </a:t>
            </a:r>
            <a:r>
              <a:rPr lang="en-US" dirty="0" err="1"/>
              <a:t>XGBoost</a:t>
            </a:r>
            <a:r>
              <a:rPr lang="en-US" dirty="0"/>
              <a:t> that can </a:t>
            </a:r>
            <a:r>
              <a:rPr lang="en-US" b="1" dirty="0"/>
              <a:t>handle missing values</a:t>
            </a:r>
            <a:r>
              <a:rPr lang="en-US" dirty="0"/>
              <a:t> </a:t>
            </a:r>
            <a:r>
              <a:rPr lang="en-US" b="1" dirty="0"/>
              <a:t>with no need for imputation</a:t>
            </a:r>
            <a:r>
              <a:rPr lang="en-US" dirty="0"/>
              <a:t>. Another option would be to </a:t>
            </a:r>
            <a:r>
              <a:rPr lang="en-US" dirty="0" smtClean="0"/>
              <a:t>drop </a:t>
            </a:r>
            <a:r>
              <a:rPr lang="en-US" dirty="0"/>
              <a:t>columns with a high percentage of missing </a:t>
            </a:r>
            <a:r>
              <a:rPr lang="en-US" dirty="0" smtClean="0"/>
              <a:t>values</a:t>
            </a:r>
            <a:r>
              <a:rPr lang="en-US" dirty="0"/>
              <a:t> </a:t>
            </a:r>
            <a:r>
              <a:rPr lang="en-US" dirty="0" smtClean="0"/>
              <a:t>or we can replace missing values with mean in numerical values and mode in categorical values.</a:t>
            </a:r>
            <a:endParaRPr lang="en-US" dirty="0"/>
          </a:p>
        </p:txBody>
      </p:sp>
      <p:sp>
        <p:nvSpPr>
          <p:cNvPr id="6" name="object 4"/>
          <p:cNvSpPr/>
          <p:nvPr/>
        </p:nvSpPr>
        <p:spPr>
          <a:xfrm>
            <a:off x="8035533" y="350199"/>
            <a:ext cx="707398" cy="53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35397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73" y="399391"/>
            <a:ext cx="7530653" cy="446276"/>
          </a:xfrm>
        </p:spPr>
        <p:txBody>
          <a:bodyPr/>
          <a:lstStyle/>
          <a:p>
            <a:r>
              <a:rPr lang="en-US" dirty="0" smtClean="0"/>
              <a:t>Manage Outlier</a:t>
            </a:r>
            <a:endParaRPr lang="en-US" dirty="0"/>
          </a:p>
        </p:txBody>
      </p:sp>
      <p:sp>
        <p:nvSpPr>
          <p:cNvPr id="4" name="Content Placeholder 3"/>
          <p:cNvSpPr>
            <a:spLocks noGrp="1"/>
          </p:cNvSpPr>
          <p:nvPr>
            <p:ph sz="half" idx="3"/>
          </p:nvPr>
        </p:nvSpPr>
        <p:spPr>
          <a:xfrm>
            <a:off x="3962400" y="2597189"/>
            <a:ext cx="4572000" cy="738664"/>
          </a:xfrm>
        </p:spPr>
        <p:txBody>
          <a:bodyPr/>
          <a:lstStyle/>
          <a:p>
            <a:pPr algn="ctr"/>
            <a:r>
              <a:rPr lang="en-US" sz="2400" b="1" i="1" dirty="0" smtClean="0"/>
              <a:t>Handling outlier with upper outlier and lower outlier</a:t>
            </a:r>
            <a:endParaRPr lang="en-US" sz="2400" b="1" i="1" dirty="0"/>
          </a:p>
        </p:txBody>
      </p:sp>
      <p:pic>
        <p:nvPicPr>
          <p:cNvPr id="7" name="Content Placeholder 6"/>
          <p:cNvPicPr>
            <a:picLocks noGrp="1" noChangeAspect="1"/>
          </p:cNvPicPr>
          <p:nvPr>
            <p:ph sz="half" idx="2"/>
          </p:nvPr>
        </p:nvPicPr>
        <p:blipFill>
          <a:blip r:embed="rId2"/>
          <a:stretch>
            <a:fillRect/>
          </a:stretch>
        </p:blipFill>
        <p:spPr>
          <a:xfrm>
            <a:off x="2139694" y="1832646"/>
            <a:ext cx="1661304" cy="2949196"/>
          </a:xfrm>
          <a:prstGeom prst="rect">
            <a:avLst/>
          </a:prstGeom>
        </p:spPr>
      </p:pic>
      <p:pic>
        <p:nvPicPr>
          <p:cNvPr id="6" name="Picture 5"/>
          <p:cNvPicPr>
            <a:picLocks noChangeAspect="1"/>
          </p:cNvPicPr>
          <p:nvPr/>
        </p:nvPicPr>
        <p:blipFill>
          <a:blip r:embed="rId3"/>
          <a:stretch>
            <a:fillRect/>
          </a:stretch>
        </p:blipFill>
        <p:spPr>
          <a:xfrm>
            <a:off x="433039" y="1152804"/>
            <a:ext cx="1691787" cy="3627434"/>
          </a:xfrm>
          <a:prstGeom prst="rect">
            <a:avLst/>
          </a:prstGeom>
        </p:spPr>
      </p:pic>
      <p:sp>
        <p:nvSpPr>
          <p:cNvPr id="8" name="object 4"/>
          <p:cNvSpPr/>
          <p:nvPr/>
        </p:nvSpPr>
        <p:spPr>
          <a:xfrm>
            <a:off x="8035533" y="350199"/>
            <a:ext cx="707398" cy="53054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99600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73" y="399391"/>
            <a:ext cx="7530653" cy="446276"/>
          </a:xfrm>
        </p:spPr>
        <p:txBody>
          <a:bodyPr/>
          <a:lstStyle/>
          <a:p>
            <a:r>
              <a:rPr lang="en-US" dirty="0" smtClean="0"/>
              <a:t>Other Process in Pre-processing</a:t>
            </a:r>
            <a:endParaRPr lang="en-US" dirty="0"/>
          </a:p>
        </p:txBody>
      </p:sp>
      <p:sp>
        <p:nvSpPr>
          <p:cNvPr id="3" name="Text Placeholder 2"/>
          <p:cNvSpPr>
            <a:spLocks noGrp="1"/>
          </p:cNvSpPr>
          <p:nvPr>
            <p:ph type="body" idx="1"/>
          </p:nvPr>
        </p:nvSpPr>
        <p:spPr>
          <a:xfrm>
            <a:off x="803423" y="933476"/>
            <a:ext cx="7537153" cy="2769989"/>
          </a:xfrm>
        </p:spPr>
        <p:txBody>
          <a:bodyPr/>
          <a:lstStyle/>
          <a:p>
            <a:pPr>
              <a:lnSpc>
                <a:spcPct val="150000"/>
              </a:lnSpc>
            </a:pPr>
            <a:r>
              <a:rPr lang="en-US" dirty="0" smtClean="0"/>
              <a:t>Manage Duplicate Data</a:t>
            </a:r>
          </a:p>
          <a:p>
            <a:pPr marL="742950" lvl="1" indent="-285750">
              <a:lnSpc>
                <a:spcPct val="150000"/>
              </a:lnSpc>
              <a:buFont typeface="Arial" panose="020B0604020202020204" pitchFamily="34" charset="0"/>
              <a:buChar char="•"/>
            </a:pPr>
            <a:r>
              <a:rPr lang="en-US" dirty="0" smtClean="0"/>
              <a:t>Delete all duplicates data in train and test</a:t>
            </a:r>
          </a:p>
          <a:p>
            <a:pPr>
              <a:lnSpc>
                <a:spcPct val="150000"/>
              </a:lnSpc>
            </a:pPr>
            <a:r>
              <a:rPr lang="en-US" dirty="0" smtClean="0"/>
              <a:t>Normalization using </a:t>
            </a:r>
            <a:r>
              <a:rPr lang="en-US" dirty="0" err="1" smtClean="0"/>
              <a:t>MinMax</a:t>
            </a:r>
            <a:r>
              <a:rPr lang="en-US" dirty="0" smtClean="0"/>
              <a:t> Scaler</a:t>
            </a:r>
          </a:p>
          <a:p>
            <a:pPr>
              <a:lnSpc>
                <a:spcPct val="150000"/>
              </a:lnSpc>
            </a:pPr>
            <a:r>
              <a:rPr lang="en-US" dirty="0" smtClean="0"/>
              <a:t>Feature Selection</a:t>
            </a:r>
          </a:p>
          <a:p>
            <a:pPr marL="742950" lvl="1" indent="-285750">
              <a:lnSpc>
                <a:spcPct val="150000"/>
              </a:lnSpc>
              <a:buFont typeface="Arial" panose="020B0604020202020204" pitchFamily="34" charset="0"/>
              <a:buChar char="•"/>
            </a:pPr>
            <a:r>
              <a:rPr lang="en-US" dirty="0" smtClean="0"/>
              <a:t>Drop </a:t>
            </a:r>
            <a:r>
              <a:rPr lang="en-US" dirty="0" err="1" smtClean="0"/>
              <a:t>Organization_type</a:t>
            </a:r>
            <a:r>
              <a:rPr lang="en-US" dirty="0" smtClean="0"/>
              <a:t> because there’s to many missing values</a:t>
            </a:r>
          </a:p>
          <a:p>
            <a:pPr>
              <a:lnSpc>
                <a:spcPct val="150000"/>
              </a:lnSpc>
            </a:pPr>
            <a:r>
              <a:rPr lang="en-US" dirty="0" smtClean="0"/>
              <a:t>Encoding in categorical values</a:t>
            </a:r>
          </a:p>
          <a:p>
            <a:pPr marL="742950" lvl="1" indent="-285750">
              <a:buFont typeface="Arial" panose="020B0604020202020204" pitchFamily="34" charset="0"/>
              <a:buChar char="•"/>
            </a:pPr>
            <a:endParaRPr lang="en-US" dirty="0"/>
          </a:p>
        </p:txBody>
      </p:sp>
      <p:sp>
        <p:nvSpPr>
          <p:cNvPr id="4" name="object 4"/>
          <p:cNvSpPr/>
          <p:nvPr/>
        </p:nvSpPr>
        <p:spPr>
          <a:xfrm>
            <a:off x="8035533" y="350199"/>
            <a:ext cx="707398" cy="5305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07400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73" y="399391"/>
            <a:ext cx="7530653" cy="446276"/>
          </a:xfrm>
        </p:spPr>
        <p:txBody>
          <a:bodyPr/>
          <a:lstStyle/>
          <a:p>
            <a:r>
              <a:rPr lang="en-US" dirty="0" smtClean="0"/>
              <a:t>Feature Engineering</a:t>
            </a:r>
            <a:endParaRPr lang="en-US" dirty="0"/>
          </a:p>
        </p:txBody>
      </p:sp>
      <p:sp>
        <p:nvSpPr>
          <p:cNvPr id="3" name="Text Placeholder 2"/>
          <p:cNvSpPr>
            <a:spLocks noGrp="1"/>
          </p:cNvSpPr>
          <p:nvPr>
            <p:ph type="body" idx="1"/>
          </p:nvPr>
        </p:nvSpPr>
        <p:spPr>
          <a:xfrm>
            <a:off x="803423" y="933476"/>
            <a:ext cx="7537153" cy="2908489"/>
          </a:xfrm>
        </p:spPr>
        <p:txBody>
          <a:bodyPr/>
          <a:lstStyle/>
          <a:p>
            <a:pPr marL="285750" indent="-285750" algn="just">
              <a:lnSpc>
                <a:spcPct val="150000"/>
              </a:lnSpc>
              <a:buFont typeface="Arial" panose="020B0604020202020204" pitchFamily="34" charset="0"/>
              <a:buChar char="•"/>
            </a:pPr>
            <a:r>
              <a:rPr lang="en-US" dirty="0" smtClean="0"/>
              <a:t>Here </a:t>
            </a:r>
            <a:r>
              <a:rPr lang="en-US" dirty="0"/>
              <a:t>we can create a new feature to find out the ratio of their income to the total loan and also the percentage of their credit with their income. This table can be useful to find out what percentage of the total loan and income ratio of those whose installment payments are more than the specified day (Target = 1).</a:t>
            </a:r>
          </a:p>
          <a:p>
            <a:pPr marL="285750" indent="-285750" algn="just">
              <a:lnSpc>
                <a:spcPct val="150000"/>
              </a:lnSpc>
              <a:buFont typeface="Arial" panose="020B0604020202020204" pitchFamily="34" charset="0"/>
              <a:buChar char="•"/>
            </a:pPr>
            <a:r>
              <a:rPr lang="en-US" dirty="0" smtClean="0"/>
              <a:t>From </a:t>
            </a:r>
            <a:r>
              <a:rPr lang="en-US" dirty="0"/>
              <a:t>this table we can also see whether the loan amount requested by the client exceeds their total income, causing the client to default &gt; 30 days.</a:t>
            </a:r>
          </a:p>
        </p:txBody>
      </p:sp>
      <p:sp>
        <p:nvSpPr>
          <p:cNvPr id="4" name="object 4"/>
          <p:cNvSpPr/>
          <p:nvPr/>
        </p:nvSpPr>
        <p:spPr>
          <a:xfrm>
            <a:off x="8035533" y="285750"/>
            <a:ext cx="707398" cy="5305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89357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114425"/>
            <a:ext cx="9144000" cy="2305050"/>
          </a:xfrm>
          <a:custGeom>
            <a:avLst/>
            <a:gdLst/>
            <a:ahLst/>
            <a:cxnLst/>
            <a:rect l="l" t="t" r="r" b="b"/>
            <a:pathLst>
              <a:path w="9144000" h="2305050">
                <a:moveTo>
                  <a:pt x="9144000" y="0"/>
                </a:moveTo>
                <a:lnTo>
                  <a:pt x="0" y="0"/>
                </a:lnTo>
                <a:lnTo>
                  <a:pt x="0" y="2305050"/>
                </a:lnTo>
                <a:lnTo>
                  <a:pt x="9144000" y="2305050"/>
                </a:lnTo>
                <a:lnTo>
                  <a:pt x="9144000" y="0"/>
                </a:lnTo>
                <a:close/>
              </a:path>
            </a:pathLst>
          </a:custGeom>
          <a:solidFill>
            <a:schemeClr val="accent2"/>
          </a:solidFill>
        </p:spPr>
        <p:txBody>
          <a:bodyPr wrap="square" lIns="0" tIns="0" rIns="0" bIns="0" rtlCol="0"/>
          <a:lstStyle/>
          <a:p>
            <a:endParaRPr/>
          </a:p>
        </p:txBody>
      </p:sp>
      <p:sp>
        <p:nvSpPr>
          <p:cNvPr id="3" name="object 3"/>
          <p:cNvSpPr txBox="1">
            <a:spLocks noGrp="1"/>
          </p:cNvSpPr>
          <p:nvPr>
            <p:ph type="title"/>
          </p:nvPr>
        </p:nvSpPr>
        <p:spPr>
          <a:xfrm>
            <a:off x="2294985" y="2209074"/>
            <a:ext cx="4554030" cy="567463"/>
          </a:xfrm>
          <a:prstGeom prst="rect">
            <a:avLst/>
          </a:prstGeom>
        </p:spPr>
        <p:txBody>
          <a:bodyPr vert="horz" wrap="square" lIns="0" tIns="13335" rIns="0" bIns="0" rtlCol="0">
            <a:spAutoFit/>
          </a:bodyPr>
          <a:lstStyle/>
          <a:p>
            <a:pPr marL="12700" algn="ctr">
              <a:lnSpc>
                <a:spcPct val="100000"/>
              </a:lnSpc>
              <a:spcBef>
                <a:spcPts val="105"/>
              </a:spcBef>
            </a:pPr>
            <a:r>
              <a:rPr lang="en-US" sz="3600" dirty="0" smtClean="0">
                <a:solidFill>
                  <a:srgbClr val="FFFFFF"/>
                </a:solidFill>
                <a:latin typeface="Arial"/>
                <a:cs typeface="Arial"/>
              </a:rPr>
              <a:t>Modelling</a:t>
            </a:r>
            <a:endParaRPr sz="3600" dirty="0">
              <a:latin typeface="Arial"/>
              <a:cs typeface="Arial"/>
            </a:endParaRPr>
          </a:p>
        </p:txBody>
      </p:sp>
      <p:sp>
        <p:nvSpPr>
          <p:cNvPr id="4" name="object 4"/>
          <p:cNvSpPr/>
          <p:nvPr/>
        </p:nvSpPr>
        <p:spPr>
          <a:xfrm>
            <a:off x="4229100" y="1400175"/>
            <a:ext cx="686435" cy="733425"/>
          </a:xfrm>
          <a:custGeom>
            <a:avLst/>
            <a:gdLst/>
            <a:ahLst/>
            <a:cxnLst/>
            <a:rect l="l" t="t" r="r" b="b"/>
            <a:pathLst>
              <a:path w="686435" h="733425">
                <a:moveTo>
                  <a:pt x="190880" y="0"/>
                </a:moveTo>
                <a:lnTo>
                  <a:pt x="203091" y="42672"/>
                </a:lnTo>
                <a:lnTo>
                  <a:pt x="206669" y="80004"/>
                </a:lnTo>
                <a:lnTo>
                  <a:pt x="203065" y="112967"/>
                </a:lnTo>
                <a:lnTo>
                  <a:pt x="193728" y="142530"/>
                </a:lnTo>
                <a:lnTo>
                  <a:pt x="180107" y="169663"/>
                </a:lnTo>
                <a:lnTo>
                  <a:pt x="163652" y="195336"/>
                </a:lnTo>
                <a:lnTo>
                  <a:pt x="145811" y="220519"/>
                </a:lnTo>
                <a:lnTo>
                  <a:pt x="128035" y="246183"/>
                </a:lnTo>
                <a:lnTo>
                  <a:pt x="111772" y="273296"/>
                </a:lnTo>
                <a:lnTo>
                  <a:pt x="98472" y="302830"/>
                </a:lnTo>
                <a:lnTo>
                  <a:pt x="89584" y="335753"/>
                </a:lnTo>
                <a:lnTo>
                  <a:pt x="86558" y="373037"/>
                </a:lnTo>
                <a:lnTo>
                  <a:pt x="90842" y="415651"/>
                </a:lnTo>
                <a:lnTo>
                  <a:pt x="103886" y="464565"/>
                </a:lnTo>
                <a:lnTo>
                  <a:pt x="103871" y="481225"/>
                </a:lnTo>
                <a:lnTo>
                  <a:pt x="88257" y="467599"/>
                </a:lnTo>
                <a:lnTo>
                  <a:pt x="62262" y="439612"/>
                </a:lnTo>
                <a:lnTo>
                  <a:pt x="31103" y="413184"/>
                </a:lnTo>
                <a:lnTo>
                  <a:pt x="0" y="404240"/>
                </a:lnTo>
                <a:lnTo>
                  <a:pt x="13883" y="440229"/>
                </a:lnTo>
                <a:lnTo>
                  <a:pt x="23320" y="475821"/>
                </a:lnTo>
                <a:lnTo>
                  <a:pt x="30095" y="510666"/>
                </a:lnTo>
                <a:lnTo>
                  <a:pt x="35988" y="544411"/>
                </a:lnTo>
                <a:lnTo>
                  <a:pt x="42782" y="576702"/>
                </a:lnTo>
                <a:lnTo>
                  <a:pt x="66204" y="635512"/>
                </a:lnTo>
                <a:lnTo>
                  <a:pt x="114621" y="684276"/>
                </a:lnTo>
                <a:lnTo>
                  <a:pt x="152658" y="704008"/>
                </a:lnTo>
                <a:lnTo>
                  <a:pt x="202291" y="720169"/>
                </a:lnTo>
                <a:lnTo>
                  <a:pt x="265302" y="732408"/>
                </a:lnTo>
                <a:lnTo>
                  <a:pt x="224276" y="695800"/>
                </a:lnTo>
                <a:lnTo>
                  <a:pt x="196944" y="663092"/>
                </a:lnTo>
                <a:lnTo>
                  <a:pt x="181195" y="633567"/>
                </a:lnTo>
                <a:lnTo>
                  <a:pt x="174916" y="606504"/>
                </a:lnTo>
                <a:lnTo>
                  <a:pt x="175996" y="581187"/>
                </a:lnTo>
                <a:lnTo>
                  <a:pt x="182324" y="556894"/>
                </a:lnTo>
                <a:lnTo>
                  <a:pt x="191787" y="532909"/>
                </a:lnTo>
                <a:lnTo>
                  <a:pt x="202273" y="508512"/>
                </a:lnTo>
                <a:lnTo>
                  <a:pt x="211671" y="482984"/>
                </a:lnTo>
                <a:lnTo>
                  <a:pt x="217869" y="455607"/>
                </a:lnTo>
                <a:lnTo>
                  <a:pt x="218754" y="425662"/>
                </a:lnTo>
                <a:lnTo>
                  <a:pt x="212216" y="392429"/>
                </a:lnTo>
                <a:lnTo>
                  <a:pt x="253997" y="423870"/>
                </a:lnTo>
                <a:lnTo>
                  <a:pt x="272327" y="459668"/>
                </a:lnTo>
                <a:lnTo>
                  <a:pt x="275392" y="496168"/>
                </a:lnTo>
                <a:lnTo>
                  <a:pt x="271380" y="529711"/>
                </a:lnTo>
                <a:lnTo>
                  <a:pt x="268477" y="556641"/>
                </a:lnTo>
                <a:lnTo>
                  <a:pt x="286170" y="519683"/>
                </a:lnTo>
                <a:lnTo>
                  <a:pt x="301432" y="480817"/>
                </a:lnTo>
                <a:lnTo>
                  <a:pt x="311642" y="437943"/>
                </a:lnTo>
                <a:lnTo>
                  <a:pt x="314179" y="388963"/>
                </a:lnTo>
                <a:lnTo>
                  <a:pt x="306422" y="331777"/>
                </a:lnTo>
                <a:lnTo>
                  <a:pt x="285750" y="264287"/>
                </a:lnTo>
                <a:lnTo>
                  <a:pt x="332810" y="302185"/>
                </a:lnTo>
                <a:lnTo>
                  <a:pt x="371171" y="342673"/>
                </a:lnTo>
                <a:lnTo>
                  <a:pt x="401344" y="384961"/>
                </a:lnTo>
                <a:lnTo>
                  <a:pt x="423839" y="428261"/>
                </a:lnTo>
                <a:lnTo>
                  <a:pt x="439170" y="471784"/>
                </a:lnTo>
                <a:lnTo>
                  <a:pt x="447846" y="514743"/>
                </a:lnTo>
                <a:lnTo>
                  <a:pt x="450381" y="556350"/>
                </a:lnTo>
                <a:lnTo>
                  <a:pt x="447285" y="595814"/>
                </a:lnTo>
                <a:lnTo>
                  <a:pt x="426247" y="665166"/>
                </a:lnTo>
                <a:lnTo>
                  <a:pt x="388827" y="716492"/>
                </a:lnTo>
                <a:lnTo>
                  <a:pt x="365251" y="733425"/>
                </a:lnTo>
                <a:lnTo>
                  <a:pt x="397785" y="729687"/>
                </a:lnTo>
                <a:lnTo>
                  <a:pt x="463006" y="714007"/>
                </a:lnTo>
                <a:lnTo>
                  <a:pt x="525644" y="688049"/>
                </a:lnTo>
                <a:lnTo>
                  <a:pt x="582352" y="652606"/>
                </a:lnTo>
                <a:lnTo>
                  <a:pt x="629783" y="608470"/>
                </a:lnTo>
                <a:lnTo>
                  <a:pt x="664591" y="556434"/>
                </a:lnTo>
                <a:lnTo>
                  <a:pt x="683427" y="497292"/>
                </a:lnTo>
                <a:lnTo>
                  <a:pt x="685811" y="465303"/>
                </a:lnTo>
                <a:lnTo>
                  <a:pt x="682947" y="431835"/>
                </a:lnTo>
                <a:lnTo>
                  <a:pt x="659803" y="360858"/>
                </a:lnTo>
                <a:lnTo>
                  <a:pt x="638685" y="323547"/>
                </a:lnTo>
                <a:lnTo>
                  <a:pt x="610647" y="285153"/>
                </a:lnTo>
                <a:lnTo>
                  <a:pt x="575269" y="245775"/>
                </a:lnTo>
                <a:lnTo>
                  <a:pt x="532133" y="205513"/>
                </a:lnTo>
                <a:lnTo>
                  <a:pt x="480822" y="164464"/>
                </a:lnTo>
                <a:lnTo>
                  <a:pt x="514818" y="234703"/>
                </a:lnTo>
                <a:lnTo>
                  <a:pt x="519144" y="276987"/>
                </a:lnTo>
                <a:lnTo>
                  <a:pt x="504467" y="296695"/>
                </a:lnTo>
                <a:lnTo>
                  <a:pt x="481457" y="299212"/>
                </a:lnTo>
                <a:lnTo>
                  <a:pt x="456067" y="281879"/>
                </a:lnTo>
                <a:lnTo>
                  <a:pt x="436764" y="258659"/>
                </a:lnTo>
                <a:lnTo>
                  <a:pt x="421784" y="230903"/>
                </a:lnTo>
                <a:lnTo>
                  <a:pt x="409368" y="199963"/>
                </a:lnTo>
                <a:lnTo>
                  <a:pt x="397752" y="167191"/>
                </a:lnTo>
                <a:lnTo>
                  <a:pt x="385175" y="133937"/>
                </a:lnTo>
                <a:lnTo>
                  <a:pt x="350091" y="71392"/>
                </a:lnTo>
                <a:lnTo>
                  <a:pt x="290025" y="23142"/>
                </a:lnTo>
                <a:lnTo>
                  <a:pt x="246218" y="7757"/>
                </a:lnTo>
                <a:lnTo>
                  <a:pt x="190880" y="0"/>
                </a:lnTo>
                <a:close/>
              </a:path>
            </a:pathLst>
          </a:custGeom>
          <a:solidFill>
            <a:srgbClr val="FFFFFF"/>
          </a:solidFill>
        </p:spPr>
        <p:txBody>
          <a:bodyPr wrap="square" lIns="0" tIns="0" rIns="0" bIns="0" rtlCol="0"/>
          <a:lstStyle/>
          <a:p>
            <a:endParaRPr/>
          </a:p>
        </p:txBody>
      </p:sp>
      <p:sp>
        <p:nvSpPr>
          <p:cNvPr id="5" name="object 4"/>
          <p:cNvSpPr/>
          <p:nvPr/>
        </p:nvSpPr>
        <p:spPr>
          <a:xfrm>
            <a:off x="8035533" y="350199"/>
            <a:ext cx="707398" cy="5305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377353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73" y="399391"/>
            <a:ext cx="7530653" cy="446276"/>
          </a:xfrm>
        </p:spPr>
        <p:txBody>
          <a:bodyPr/>
          <a:lstStyle/>
          <a:p>
            <a:r>
              <a:rPr lang="en-US" dirty="0"/>
              <a:t>Modeling with tuned </a:t>
            </a:r>
            <a:r>
              <a:rPr lang="en-US" dirty="0" err="1" smtClean="0"/>
              <a:t>hyperparameters</a:t>
            </a:r>
            <a:endParaRPr lang="en-US" dirty="0"/>
          </a:p>
        </p:txBody>
      </p:sp>
      <p:sp>
        <p:nvSpPr>
          <p:cNvPr id="3" name="Text Placeholder 2"/>
          <p:cNvSpPr>
            <a:spLocks noGrp="1"/>
          </p:cNvSpPr>
          <p:nvPr>
            <p:ph type="body" idx="1"/>
          </p:nvPr>
        </p:nvSpPr>
        <p:spPr>
          <a:xfrm>
            <a:off x="803422" y="1123950"/>
            <a:ext cx="7537153" cy="2769989"/>
          </a:xfrm>
        </p:spPr>
        <p:txBody>
          <a:bodyPr/>
          <a:lstStyle/>
          <a:p>
            <a:pPr marL="285750" indent="-285750" algn="just">
              <a:lnSpc>
                <a:spcPct val="150000"/>
              </a:lnSpc>
              <a:buFont typeface="Arial" panose="020B0604020202020204" pitchFamily="34" charset="0"/>
              <a:buChar char="•"/>
            </a:pPr>
            <a:r>
              <a:rPr lang="en-US" sz="2000" dirty="0"/>
              <a:t>We used Random search for tuning </a:t>
            </a:r>
            <a:r>
              <a:rPr lang="en-US" sz="2000" dirty="0" err="1" smtClean="0"/>
              <a:t>hyperparameters</a:t>
            </a:r>
            <a:endParaRPr lang="en-US" sz="2000" dirty="0" smtClean="0"/>
          </a:p>
          <a:p>
            <a:pPr marL="285750" indent="-285750" algn="just">
              <a:lnSpc>
                <a:spcPct val="150000"/>
              </a:lnSpc>
              <a:buFont typeface="Arial" panose="020B0604020202020204" pitchFamily="34" charset="0"/>
              <a:buChar char="•"/>
            </a:pPr>
            <a:r>
              <a:rPr lang="en-US" sz="2000" dirty="0" smtClean="0"/>
              <a:t>Split data; Train 70 : 30 Test</a:t>
            </a:r>
          </a:p>
          <a:p>
            <a:pPr marL="285750" indent="-285750" algn="just">
              <a:lnSpc>
                <a:spcPct val="150000"/>
              </a:lnSpc>
              <a:buFont typeface="Arial" panose="020B0604020202020204" pitchFamily="34" charset="0"/>
              <a:buChar char="•"/>
            </a:pPr>
            <a:r>
              <a:rPr lang="en-US" sz="2000" dirty="0" smtClean="0"/>
              <a:t>We used 3 model to predict AUC Score</a:t>
            </a:r>
          </a:p>
          <a:p>
            <a:pPr marL="800100" lvl="1" indent="-342900" algn="just">
              <a:lnSpc>
                <a:spcPct val="150000"/>
              </a:lnSpc>
              <a:buFont typeface="+mj-lt"/>
              <a:buAutoNum type="arabicPeriod"/>
            </a:pPr>
            <a:r>
              <a:rPr lang="en-US" sz="2000" dirty="0" smtClean="0"/>
              <a:t>LGBM Classifier</a:t>
            </a:r>
          </a:p>
          <a:p>
            <a:pPr marL="800100" lvl="1" indent="-342900" algn="just">
              <a:lnSpc>
                <a:spcPct val="150000"/>
              </a:lnSpc>
              <a:buFont typeface="+mj-lt"/>
              <a:buAutoNum type="arabicPeriod"/>
            </a:pPr>
            <a:r>
              <a:rPr lang="en-US" sz="2000" dirty="0" smtClean="0"/>
              <a:t>XGB Classifier</a:t>
            </a:r>
          </a:p>
          <a:p>
            <a:pPr marL="800100" lvl="1" indent="-342900" algn="just">
              <a:lnSpc>
                <a:spcPct val="150000"/>
              </a:lnSpc>
              <a:buFont typeface="+mj-lt"/>
              <a:buAutoNum type="arabicPeriod"/>
            </a:pPr>
            <a:r>
              <a:rPr lang="en-US" sz="2000" dirty="0" err="1" smtClean="0"/>
              <a:t>AdaBoost</a:t>
            </a:r>
            <a:r>
              <a:rPr lang="en-US" sz="2000" dirty="0" smtClean="0"/>
              <a:t> Classifier</a:t>
            </a:r>
            <a:endParaRPr lang="en-US" sz="2000" dirty="0"/>
          </a:p>
        </p:txBody>
      </p:sp>
      <p:sp>
        <p:nvSpPr>
          <p:cNvPr id="4" name="object 4"/>
          <p:cNvSpPr/>
          <p:nvPr/>
        </p:nvSpPr>
        <p:spPr>
          <a:xfrm>
            <a:off x="8035533" y="285750"/>
            <a:ext cx="707398" cy="5305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51772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73" y="399391"/>
            <a:ext cx="7530653" cy="446276"/>
          </a:xfrm>
        </p:spPr>
        <p:txBody>
          <a:bodyPr/>
          <a:lstStyle/>
          <a:p>
            <a:r>
              <a:rPr lang="en-US" dirty="0" smtClean="0"/>
              <a:t>Results</a:t>
            </a:r>
            <a:endParaRPr lang="en-US" dirty="0"/>
          </a:p>
        </p:txBody>
      </p:sp>
      <p:sp>
        <p:nvSpPr>
          <p:cNvPr id="3" name="Text Placeholder 2"/>
          <p:cNvSpPr>
            <a:spLocks noGrp="1"/>
          </p:cNvSpPr>
          <p:nvPr>
            <p:ph type="body" idx="1"/>
          </p:nvPr>
        </p:nvSpPr>
        <p:spPr>
          <a:xfrm>
            <a:off x="803422" y="1123950"/>
            <a:ext cx="7537153" cy="3231654"/>
          </a:xfrm>
        </p:spPr>
        <p:txBody>
          <a:bodyPr/>
          <a:lstStyle/>
          <a:p>
            <a:pPr marL="285750" indent="-285750" algn="just">
              <a:lnSpc>
                <a:spcPct val="150000"/>
              </a:lnSpc>
              <a:buFont typeface="Arial" panose="020B0604020202020204" pitchFamily="34" charset="0"/>
              <a:buChar char="•"/>
            </a:pPr>
            <a:endParaRPr lang="en-US" sz="2000" dirty="0" smtClean="0"/>
          </a:p>
          <a:p>
            <a:pPr marL="285750" indent="-285750" algn="just">
              <a:lnSpc>
                <a:spcPct val="150000"/>
              </a:lnSpc>
              <a:buFont typeface="Arial" panose="020B0604020202020204" pitchFamily="34" charset="0"/>
              <a:buChar char="•"/>
            </a:pPr>
            <a:endParaRPr lang="en-US" sz="2000" dirty="0"/>
          </a:p>
          <a:p>
            <a:pPr marL="285750" indent="-285750" algn="just">
              <a:lnSpc>
                <a:spcPct val="150000"/>
              </a:lnSpc>
              <a:buFont typeface="Arial" panose="020B0604020202020204" pitchFamily="34" charset="0"/>
              <a:buChar char="•"/>
            </a:pPr>
            <a:endParaRPr lang="en-US" sz="2000" dirty="0" smtClean="0"/>
          </a:p>
          <a:p>
            <a:pPr marL="285750" indent="-285750" algn="just">
              <a:lnSpc>
                <a:spcPct val="150000"/>
              </a:lnSpc>
              <a:buFont typeface="Arial" panose="020B0604020202020204" pitchFamily="34" charset="0"/>
              <a:buChar char="•"/>
            </a:pPr>
            <a:endParaRPr lang="en-US" sz="2000" dirty="0"/>
          </a:p>
          <a:p>
            <a:pPr marL="285750" indent="-285750" algn="just">
              <a:lnSpc>
                <a:spcPct val="150000"/>
              </a:lnSpc>
              <a:buFont typeface="Arial" panose="020B0604020202020204" pitchFamily="34" charset="0"/>
              <a:buChar char="•"/>
            </a:pPr>
            <a:endParaRPr lang="en-US" sz="2000" dirty="0" smtClean="0"/>
          </a:p>
          <a:p>
            <a:pPr marL="285750" indent="-285750" algn="just">
              <a:lnSpc>
                <a:spcPct val="150000"/>
              </a:lnSpc>
              <a:buFont typeface="Arial" panose="020B0604020202020204" pitchFamily="34" charset="0"/>
              <a:buChar char="•"/>
            </a:pPr>
            <a:endParaRPr lang="en-US" sz="2000" dirty="0"/>
          </a:p>
          <a:p>
            <a:pPr marL="285750" indent="-285750" algn="just">
              <a:lnSpc>
                <a:spcPct val="150000"/>
              </a:lnSpc>
              <a:buFont typeface="Arial" panose="020B0604020202020204" pitchFamily="34" charset="0"/>
              <a:buChar char="•"/>
            </a:pPr>
            <a:endParaRPr lang="en-US" sz="2000" dirty="0"/>
          </a:p>
        </p:txBody>
      </p:sp>
      <p:sp>
        <p:nvSpPr>
          <p:cNvPr id="4" name="object 4"/>
          <p:cNvSpPr/>
          <p:nvPr/>
        </p:nvSpPr>
        <p:spPr>
          <a:xfrm>
            <a:off x="8035533" y="285750"/>
            <a:ext cx="707398" cy="530548"/>
          </a:xfrm>
          <a:prstGeom prst="rect">
            <a:avLst/>
          </a:prstGeom>
          <a:blipFill>
            <a:blip r:embed="rId2" cstate="print"/>
            <a:stretch>
              <a:fillRect/>
            </a:stretch>
          </a:blipFill>
        </p:spPr>
        <p:txBody>
          <a:bodyPr wrap="square" lIns="0" tIns="0" rIns="0" bIns="0" rtlCol="0"/>
          <a:lstStyle/>
          <a:p>
            <a:endParaRPr/>
          </a:p>
        </p:txBody>
      </p:sp>
      <p:pic>
        <p:nvPicPr>
          <p:cNvPr id="6" name="Picture 5"/>
          <p:cNvPicPr>
            <a:picLocks noChangeAspect="1"/>
          </p:cNvPicPr>
          <p:nvPr/>
        </p:nvPicPr>
        <p:blipFill>
          <a:blip r:embed="rId3"/>
          <a:stretch>
            <a:fillRect/>
          </a:stretch>
        </p:blipFill>
        <p:spPr>
          <a:xfrm>
            <a:off x="775200" y="1186115"/>
            <a:ext cx="3871295" cy="3170195"/>
          </a:xfrm>
          <a:prstGeom prst="rect">
            <a:avLst/>
          </a:prstGeom>
        </p:spPr>
      </p:pic>
      <p:sp>
        <p:nvSpPr>
          <p:cNvPr id="7" name="Content Placeholder 3"/>
          <p:cNvSpPr txBox="1">
            <a:spLocks/>
          </p:cNvSpPr>
          <p:nvPr/>
        </p:nvSpPr>
        <p:spPr>
          <a:xfrm>
            <a:off x="4671895" y="2370445"/>
            <a:ext cx="4149973" cy="738664"/>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2000" b="1" i="1" dirty="0"/>
              <a:t>The best model is </a:t>
            </a:r>
            <a:r>
              <a:rPr lang="en-US" sz="2000" b="1" i="1" dirty="0" err="1"/>
              <a:t>LGBMClassifier</a:t>
            </a:r>
            <a:r>
              <a:rPr lang="en-US" sz="2000" b="1" i="1" dirty="0"/>
              <a:t> with AUC </a:t>
            </a:r>
            <a:r>
              <a:rPr lang="en-US" sz="2000" b="1" i="1" dirty="0" smtClean="0"/>
              <a:t>82%</a:t>
            </a:r>
            <a:endParaRPr lang="en-US" sz="2800" b="1" i="1" kern="0" dirty="0">
              <a:solidFill>
                <a:sysClr val="windowText" lastClr="000000"/>
              </a:solidFill>
            </a:endParaRPr>
          </a:p>
        </p:txBody>
      </p:sp>
    </p:spTree>
    <p:extLst>
      <p:ext uri="{BB962C8B-B14F-4D97-AF65-F5344CB8AC3E}">
        <p14:creationId xmlns:p14="http://schemas.microsoft.com/office/powerpoint/2010/main" val="259313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73" y="399391"/>
            <a:ext cx="7530653" cy="446276"/>
          </a:xfrm>
        </p:spPr>
        <p:txBody>
          <a:bodyPr/>
          <a:lstStyle/>
          <a:p>
            <a:r>
              <a:rPr lang="en-US" dirty="0" smtClean="0"/>
              <a:t>Light Gradient Boosting Machine</a:t>
            </a:r>
            <a:endParaRPr lang="en-US" dirty="0"/>
          </a:p>
        </p:txBody>
      </p:sp>
      <p:sp>
        <p:nvSpPr>
          <p:cNvPr id="3" name="Text Placeholder 2"/>
          <p:cNvSpPr>
            <a:spLocks noGrp="1"/>
          </p:cNvSpPr>
          <p:nvPr>
            <p:ph type="body" idx="1"/>
          </p:nvPr>
        </p:nvSpPr>
        <p:spPr>
          <a:xfrm>
            <a:off x="803422" y="1123950"/>
            <a:ext cx="7537153" cy="3645613"/>
          </a:xfrm>
        </p:spPr>
        <p:txBody>
          <a:bodyPr/>
          <a:lstStyle/>
          <a:p>
            <a:pPr algn="just">
              <a:lnSpc>
                <a:spcPct val="150000"/>
              </a:lnSpc>
            </a:pPr>
            <a:r>
              <a:rPr lang="en-US" sz="2000" dirty="0"/>
              <a:t>We can step off the deep end and use a real machine learning model: the gradient boosting machine using the </a:t>
            </a:r>
            <a:r>
              <a:rPr lang="en-US" sz="2000" dirty="0" err="1"/>
              <a:t>LightGBM</a:t>
            </a:r>
            <a:r>
              <a:rPr lang="en-US" sz="2000" dirty="0"/>
              <a:t> library! The Gradient Boosting Machine is currently the leading model for learning on structured datasets (especially on </a:t>
            </a:r>
            <a:r>
              <a:rPr lang="en-US" sz="2000" dirty="0" err="1"/>
              <a:t>Kaggle</a:t>
            </a:r>
            <a:r>
              <a:rPr lang="en-US" sz="2000" dirty="0"/>
              <a:t>) and we will probably need some form of this model to do well in this project. In the next step, we will see how to work with more advanced models (which mostly means adapting existing code to make it work better), feature engineering, and feature selection.</a:t>
            </a:r>
          </a:p>
        </p:txBody>
      </p:sp>
      <p:sp>
        <p:nvSpPr>
          <p:cNvPr id="4" name="object 4"/>
          <p:cNvSpPr/>
          <p:nvPr/>
        </p:nvSpPr>
        <p:spPr>
          <a:xfrm>
            <a:off x="8035533" y="285750"/>
            <a:ext cx="707398" cy="5305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20623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77000" y="2343150"/>
            <a:ext cx="2058033" cy="553998"/>
          </a:xfrm>
        </p:spPr>
        <p:txBody>
          <a:bodyPr/>
          <a:lstStyle/>
          <a:p>
            <a:r>
              <a:rPr lang="en-US" sz="3600" dirty="0" smtClean="0">
                <a:solidFill>
                  <a:srgbClr val="FF0000"/>
                </a:solidFill>
                <a:latin typeface="Swis721 BlkCn BT" panose="020B0806030502040204" pitchFamily="34" charset="0"/>
              </a:rPr>
              <a:t>THANKS</a:t>
            </a:r>
            <a:endParaRPr lang="en-US" sz="3600" dirty="0">
              <a:solidFill>
                <a:srgbClr val="FF0000"/>
              </a:solidFill>
              <a:latin typeface="Swis721 BlkCn BT" panose="020B0806030502040204" pitchFamily="34" charset="0"/>
            </a:endParaRPr>
          </a:p>
        </p:txBody>
      </p:sp>
      <p:grpSp>
        <p:nvGrpSpPr>
          <p:cNvPr id="4" name="object 3"/>
          <p:cNvGrpSpPr/>
          <p:nvPr/>
        </p:nvGrpSpPr>
        <p:grpSpPr>
          <a:xfrm>
            <a:off x="6477000" y="2897148"/>
            <a:ext cx="2254250" cy="1463040"/>
            <a:chOff x="6429362" y="2938869"/>
            <a:chExt cx="2254250" cy="1463040"/>
          </a:xfrm>
        </p:grpSpPr>
        <p:sp>
          <p:nvSpPr>
            <p:cNvPr id="5" name="object 4"/>
            <p:cNvSpPr/>
            <p:nvPr/>
          </p:nvSpPr>
          <p:spPr>
            <a:xfrm>
              <a:off x="6429362" y="2997043"/>
              <a:ext cx="2254250" cy="1327150"/>
            </a:xfrm>
            <a:custGeom>
              <a:avLst/>
              <a:gdLst/>
              <a:ahLst/>
              <a:cxnLst/>
              <a:rect l="l" t="t" r="r" b="b"/>
              <a:pathLst>
                <a:path w="2254250" h="1327150">
                  <a:moveTo>
                    <a:pt x="2254195" y="1326597"/>
                  </a:moveTo>
                  <a:lnTo>
                    <a:pt x="0" y="1326597"/>
                  </a:lnTo>
                  <a:lnTo>
                    <a:pt x="0" y="0"/>
                  </a:lnTo>
                  <a:lnTo>
                    <a:pt x="2254195" y="0"/>
                  </a:lnTo>
                  <a:lnTo>
                    <a:pt x="2254195" y="1326597"/>
                  </a:lnTo>
                  <a:close/>
                </a:path>
              </a:pathLst>
            </a:custGeom>
            <a:solidFill>
              <a:srgbClr val="EDEDED"/>
            </a:solidFill>
          </p:spPr>
          <p:txBody>
            <a:bodyPr wrap="square" lIns="0" tIns="0" rIns="0" bIns="0" rtlCol="0"/>
            <a:lstStyle/>
            <a:p>
              <a:endParaRPr/>
            </a:p>
          </p:txBody>
        </p:sp>
        <p:sp>
          <p:nvSpPr>
            <p:cNvPr id="6" name="object 5"/>
            <p:cNvSpPr/>
            <p:nvPr/>
          </p:nvSpPr>
          <p:spPr>
            <a:xfrm>
              <a:off x="6548562" y="2938869"/>
              <a:ext cx="2015795" cy="1462697"/>
            </a:xfrm>
            <a:prstGeom prst="rect">
              <a:avLst/>
            </a:prstGeom>
            <a:blipFill>
              <a:blip r:embed="rId2"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698994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114425"/>
            <a:ext cx="9144000" cy="2305050"/>
          </a:xfrm>
          <a:custGeom>
            <a:avLst/>
            <a:gdLst/>
            <a:ahLst/>
            <a:cxnLst/>
            <a:rect l="l" t="t" r="r" b="b"/>
            <a:pathLst>
              <a:path w="9144000" h="2305050">
                <a:moveTo>
                  <a:pt x="9144000" y="0"/>
                </a:moveTo>
                <a:lnTo>
                  <a:pt x="0" y="0"/>
                </a:lnTo>
                <a:lnTo>
                  <a:pt x="0" y="2305050"/>
                </a:lnTo>
                <a:lnTo>
                  <a:pt x="9144000" y="2305050"/>
                </a:lnTo>
                <a:lnTo>
                  <a:pt x="9144000" y="0"/>
                </a:lnTo>
                <a:close/>
              </a:path>
            </a:pathLst>
          </a:custGeom>
          <a:solidFill>
            <a:schemeClr val="accent2"/>
          </a:solidFill>
        </p:spPr>
        <p:txBody>
          <a:bodyPr wrap="square" lIns="0" tIns="0" rIns="0" bIns="0" rtlCol="0"/>
          <a:lstStyle/>
          <a:p>
            <a:endParaRPr/>
          </a:p>
        </p:txBody>
      </p:sp>
      <p:sp>
        <p:nvSpPr>
          <p:cNvPr id="3" name="object 3"/>
          <p:cNvSpPr txBox="1">
            <a:spLocks noGrp="1"/>
          </p:cNvSpPr>
          <p:nvPr>
            <p:ph type="title"/>
          </p:nvPr>
        </p:nvSpPr>
        <p:spPr>
          <a:xfrm>
            <a:off x="2380170" y="2209074"/>
            <a:ext cx="4383660" cy="567463"/>
          </a:xfrm>
          <a:prstGeom prst="rect">
            <a:avLst/>
          </a:prstGeom>
        </p:spPr>
        <p:txBody>
          <a:bodyPr vert="horz" wrap="square" lIns="0" tIns="13335" rIns="0" bIns="0" rtlCol="0">
            <a:spAutoFit/>
          </a:bodyPr>
          <a:lstStyle/>
          <a:p>
            <a:pPr marL="12700">
              <a:lnSpc>
                <a:spcPct val="100000"/>
              </a:lnSpc>
              <a:spcBef>
                <a:spcPts val="105"/>
              </a:spcBef>
            </a:pPr>
            <a:r>
              <a:rPr lang="en-US" sz="3600" dirty="0" smtClean="0">
                <a:solidFill>
                  <a:srgbClr val="FFFFFF"/>
                </a:solidFill>
                <a:latin typeface="Arial"/>
                <a:cs typeface="Arial"/>
              </a:rPr>
              <a:t>Problem Research</a:t>
            </a:r>
            <a:endParaRPr sz="3600" dirty="0">
              <a:latin typeface="Arial"/>
              <a:cs typeface="Arial"/>
            </a:endParaRPr>
          </a:p>
        </p:txBody>
      </p:sp>
      <p:sp>
        <p:nvSpPr>
          <p:cNvPr id="4" name="object 4"/>
          <p:cNvSpPr/>
          <p:nvPr/>
        </p:nvSpPr>
        <p:spPr>
          <a:xfrm>
            <a:off x="4229100" y="1400175"/>
            <a:ext cx="686435" cy="733425"/>
          </a:xfrm>
          <a:custGeom>
            <a:avLst/>
            <a:gdLst/>
            <a:ahLst/>
            <a:cxnLst/>
            <a:rect l="l" t="t" r="r" b="b"/>
            <a:pathLst>
              <a:path w="686435" h="733425">
                <a:moveTo>
                  <a:pt x="190880" y="0"/>
                </a:moveTo>
                <a:lnTo>
                  <a:pt x="203091" y="42672"/>
                </a:lnTo>
                <a:lnTo>
                  <a:pt x="206669" y="80004"/>
                </a:lnTo>
                <a:lnTo>
                  <a:pt x="203065" y="112967"/>
                </a:lnTo>
                <a:lnTo>
                  <a:pt x="193728" y="142530"/>
                </a:lnTo>
                <a:lnTo>
                  <a:pt x="180107" y="169663"/>
                </a:lnTo>
                <a:lnTo>
                  <a:pt x="163652" y="195336"/>
                </a:lnTo>
                <a:lnTo>
                  <a:pt x="145811" y="220519"/>
                </a:lnTo>
                <a:lnTo>
                  <a:pt x="128035" y="246183"/>
                </a:lnTo>
                <a:lnTo>
                  <a:pt x="111772" y="273296"/>
                </a:lnTo>
                <a:lnTo>
                  <a:pt x="98472" y="302830"/>
                </a:lnTo>
                <a:lnTo>
                  <a:pt x="89584" y="335753"/>
                </a:lnTo>
                <a:lnTo>
                  <a:pt x="86558" y="373037"/>
                </a:lnTo>
                <a:lnTo>
                  <a:pt x="90842" y="415651"/>
                </a:lnTo>
                <a:lnTo>
                  <a:pt x="103886" y="464565"/>
                </a:lnTo>
                <a:lnTo>
                  <a:pt x="103871" y="481225"/>
                </a:lnTo>
                <a:lnTo>
                  <a:pt x="88257" y="467599"/>
                </a:lnTo>
                <a:lnTo>
                  <a:pt x="62262" y="439612"/>
                </a:lnTo>
                <a:lnTo>
                  <a:pt x="31103" y="413184"/>
                </a:lnTo>
                <a:lnTo>
                  <a:pt x="0" y="404240"/>
                </a:lnTo>
                <a:lnTo>
                  <a:pt x="13883" y="440229"/>
                </a:lnTo>
                <a:lnTo>
                  <a:pt x="23320" y="475821"/>
                </a:lnTo>
                <a:lnTo>
                  <a:pt x="30095" y="510666"/>
                </a:lnTo>
                <a:lnTo>
                  <a:pt x="35988" y="544411"/>
                </a:lnTo>
                <a:lnTo>
                  <a:pt x="42782" y="576702"/>
                </a:lnTo>
                <a:lnTo>
                  <a:pt x="66204" y="635512"/>
                </a:lnTo>
                <a:lnTo>
                  <a:pt x="114621" y="684276"/>
                </a:lnTo>
                <a:lnTo>
                  <a:pt x="152658" y="704008"/>
                </a:lnTo>
                <a:lnTo>
                  <a:pt x="202291" y="720169"/>
                </a:lnTo>
                <a:lnTo>
                  <a:pt x="265302" y="732408"/>
                </a:lnTo>
                <a:lnTo>
                  <a:pt x="224276" y="695800"/>
                </a:lnTo>
                <a:lnTo>
                  <a:pt x="196944" y="663092"/>
                </a:lnTo>
                <a:lnTo>
                  <a:pt x="181195" y="633567"/>
                </a:lnTo>
                <a:lnTo>
                  <a:pt x="174916" y="606504"/>
                </a:lnTo>
                <a:lnTo>
                  <a:pt x="175996" y="581187"/>
                </a:lnTo>
                <a:lnTo>
                  <a:pt x="182324" y="556894"/>
                </a:lnTo>
                <a:lnTo>
                  <a:pt x="191787" y="532909"/>
                </a:lnTo>
                <a:lnTo>
                  <a:pt x="202273" y="508512"/>
                </a:lnTo>
                <a:lnTo>
                  <a:pt x="211671" y="482984"/>
                </a:lnTo>
                <a:lnTo>
                  <a:pt x="217869" y="455607"/>
                </a:lnTo>
                <a:lnTo>
                  <a:pt x="218754" y="425662"/>
                </a:lnTo>
                <a:lnTo>
                  <a:pt x="212216" y="392429"/>
                </a:lnTo>
                <a:lnTo>
                  <a:pt x="253997" y="423870"/>
                </a:lnTo>
                <a:lnTo>
                  <a:pt x="272327" y="459668"/>
                </a:lnTo>
                <a:lnTo>
                  <a:pt x="275392" y="496168"/>
                </a:lnTo>
                <a:lnTo>
                  <a:pt x="271380" y="529711"/>
                </a:lnTo>
                <a:lnTo>
                  <a:pt x="268477" y="556641"/>
                </a:lnTo>
                <a:lnTo>
                  <a:pt x="286170" y="519683"/>
                </a:lnTo>
                <a:lnTo>
                  <a:pt x="301432" y="480817"/>
                </a:lnTo>
                <a:lnTo>
                  <a:pt x="311642" y="437943"/>
                </a:lnTo>
                <a:lnTo>
                  <a:pt x="314179" y="388963"/>
                </a:lnTo>
                <a:lnTo>
                  <a:pt x="306422" y="331777"/>
                </a:lnTo>
                <a:lnTo>
                  <a:pt x="285750" y="264287"/>
                </a:lnTo>
                <a:lnTo>
                  <a:pt x="332810" y="302185"/>
                </a:lnTo>
                <a:lnTo>
                  <a:pt x="371171" y="342673"/>
                </a:lnTo>
                <a:lnTo>
                  <a:pt x="401344" y="384961"/>
                </a:lnTo>
                <a:lnTo>
                  <a:pt x="423839" y="428261"/>
                </a:lnTo>
                <a:lnTo>
                  <a:pt x="439170" y="471784"/>
                </a:lnTo>
                <a:lnTo>
                  <a:pt x="447846" y="514743"/>
                </a:lnTo>
                <a:lnTo>
                  <a:pt x="450381" y="556350"/>
                </a:lnTo>
                <a:lnTo>
                  <a:pt x="447285" y="595814"/>
                </a:lnTo>
                <a:lnTo>
                  <a:pt x="426247" y="665166"/>
                </a:lnTo>
                <a:lnTo>
                  <a:pt x="388827" y="716492"/>
                </a:lnTo>
                <a:lnTo>
                  <a:pt x="365251" y="733425"/>
                </a:lnTo>
                <a:lnTo>
                  <a:pt x="397785" y="729687"/>
                </a:lnTo>
                <a:lnTo>
                  <a:pt x="463006" y="714007"/>
                </a:lnTo>
                <a:lnTo>
                  <a:pt x="525644" y="688049"/>
                </a:lnTo>
                <a:lnTo>
                  <a:pt x="582352" y="652606"/>
                </a:lnTo>
                <a:lnTo>
                  <a:pt x="629783" y="608470"/>
                </a:lnTo>
                <a:lnTo>
                  <a:pt x="664591" y="556434"/>
                </a:lnTo>
                <a:lnTo>
                  <a:pt x="683427" y="497292"/>
                </a:lnTo>
                <a:lnTo>
                  <a:pt x="685811" y="465303"/>
                </a:lnTo>
                <a:lnTo>
                  <a:pt x="682947" y="431835"/>
                </a:lnTo>
                <a:lnTo>
                  <a:pt x="659803" y="360858"/>
                </a:lnTo>
                <a:lnTo>
                  <a:pt x="638685" y="323547"/>
                </a:lnTo>
                <a:lnTo>
                  <a:pt x="610647" y="285153"/>
                </a:lnTo>
                <a:lnTo>
                  <a:pt x="575269" y="245775"/>
                </a:lnTo>
                <a:lnTo>
                  <a:pt x="532133" y="205513"/>
                </a:lnTo>
                <a:lnTo>
                  <a:pt x="480822" y="164464"/>
                </a:lnTo>
                <a:lnTo>
                  <a:pt x="514818" y="234703"/>
                </a:lnTo>
                <a:lnTo>
                  <a:pt x="519144" y="276987"/>
                </a:lnTo>
                <a:lnTo>
                  <a:pt x="504467" y="296695"/>
                </a:lnTo>
                <a:lnTo>
                  <a:pt x="481457" y="299212"/>
                </a:lnTo>
                <a:lnTo>
                  <a:pt x="456067" y="281879"/>
                </a:lnTo>
                <a:lnTo>
                  <a:pt x="436764" y="258659"/>
                </a:lnTo>
                <a:lnTo>
                  <a:pt x="421784" y="230903"/>
                </a:lnTo>
                <a:lnTo>
                  <a:pt x="409368" y="199963"/>
                </a:lnTo>
                <a:lnTo>
                  <a:pt x="397752" y="167191"/>
                </a:lnTo>
                <a:lnTo>
                  <a:pt x="385175" y="133937"/>
                </a:lnTo>
                <a:lnTo>
                  <a:pt x="350091" y="71392"/>
                </a:lnTo>
                <a:lnTo>
                  <a:pt x="290025" y="23142"/>
                </a:lnTo>
                <a:lnTo>
                  <a:pt x="246218" y="7757"/>
                </a:lnTo>
                <a:lnTo>
                  <a:pt x="190880" y="0"/>
                </a:lnTo>
                <a:close/>
              </a:path>
            </a:pathLst>
          </a:custGeom>
          <a:solidFill>
            <a:srgbClr val="FFFFFF"/>
          </a:solidFill>
        </p:spPr>
        <p:txBody>
          <a:bodyPr wrap="square" lIns="0" tIns="0" rIns="0" bIns="0" rtlCol="0"/>
          <a:lstStyle/>
          <a:p>
            <a:endParaRPr/>
          </a:p>
        </p:txBody>
      </p:sp>
      <p:sp>
        <p:nvSpPr>
          <p:cNvPr id="5" name="object 4"/>
          <p:cNvSpPr/>
          <p:nvPr/>
        </p:nvSpPr>
        <p:spPr>
          <a:xfrm>
            <a:off x="8035533" y="350199"/>
            <a:ext cx="707398" cy="5305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24624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73" y="399391"/>
            <a:ext cx="7530653" cy="446276"/>
          </a:xfrm>
        </p:spPr>
        <p:txBody>
          <a:bodyPr/>
          <a:lstStyle/>
          <a:p>
            <a:r>
              <a:rPr lang="en-US" dirty="0" smtClean="0"/>
              <a:t>Problem Research</a:t>
            </a:r>
            <a:endParaRPr lang="en-US" dirty="0"/>
          </a:p>
        </p:txBody>
      </p:sp>
      <p:sp>
        <p:nvSpPr>
          <p:cNvPr id="3" name="Text Placeholder 2"/>
          <p:cNvSpPr>
            <a:spLocks noGrp="1"/>
          </p:cNvSpPr>
          <p:nvPr>
            <p:ph type="body" idx="1"/>
          </p:nvPr>
        </p:nvSpPr>
        <p:spPr>
          <a:xfrm>
            <a:off x="803423" y="933476"/>
            <a:ext cx="7537153" cy="3281026"/>
          </a:xfrm>
        </p:spPr>
        <p:txBody>
          <a:bodyPr/>
          <a:lstStyle/>
          <a:p>
            <a:pPr algn="just">
              <a:lnSpc>
                <a:spcPct val="150000"/>
              </a:lnSpc>
            </a:pPr>
            <a:r>
              <a:rPr lang="en-US" dirty="0" smtClean="0"/>
              <a:t>In this project, we will take an initial look at the Home Credit default Risk machine learning. The objective of this data is to use historical loan application data to predict whether or not an applicant will be able to repay loan. This is a standard supervised classification task:</a:t>
            </a:r>
            <a:endParaRPr lang="en-US" dirty="0"/>
          </a:p>
          <a:p>
            <a:pPr marL="342900" indent="-342900" algn="just">
              <a:lnSpc>
                <a:spcPct val="150000"/>
              </a:lnSpc>
              <a:buFont typeface="+mj-lt"/>
              <a:buAutoNum type="arabicPeriod"/>
            </a:pPr>
            <a:r>
              <a:rPr lang="en-US" b="1" dirty="0" smtClean="0"/>
              <a:t>Supervised</a:t>
            </a:r>
            <a:r>
              <a:rPr lang="en-US" dirty="0" smtClean="0"/>
              <a:t>: The labels are included in the training data and goal is to train a model to learn to predict the labels from the features.</a:t>
            </a:r>
          </a:p>
          <a:p>
            <a:pPr marL="342900" indent="-342900" algn="just">
              <a:lnSpc>
                <a:spcPct val="150000"/>
              </a:lnSpc>
              <a:buFont typeface="+mj-lt"/>
              <a:buAutoNum type="arabicPeriod"/>
            </a:pPr>
            <a:r>
              <a:rPr lang="en-US" b="1" dirty="0" smtClean="0"/>
              <a:t>Classification</a:t>
            </a:r>
            <a:r>
              <a:rPr lang="en-US" dirty="0" smtClean="0"/>
              <a:t>: The label is a binary variable, 0 (will repay loan on time), 1(will have difficulty repaying loan)</a:t>
            </a:r>
            <a:endParaRPr lang="en-US" dirty="0"/>
          </a:p>
        </p:txBody>
      </p:sp>
      <p:sp>
        <p:nvSpPr>
          <p:cNvPr id="4" name="object 4"/>
          <p:cNvSpPr/>
          <p:nvPr/>
        </p:nvSpPr>
        <p:spPr>
          <a:xfrm>
            <a:off x="7983627" y="357255"/>
            <a:ext cx="707398" cy="5305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85462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73" y="399391"/>
            <a:ext cx="7530653" cy="446276"/>
          </a:xfrm>
        </p:spPr>
        <p:txBody>
          <a:bodyPr/>
          <a:lstStyle/>
          <a:p>
            <a:r>
              <a:rPr lang="en-US" dirty="0" smtClean="0"/>
              <a:t>Data description</a:t>
            </a:r>
            <a:endParaRPr lang="en-US" dirty="0"/>
          </a:p>
        </p:txBody>
      </p:sp>
      <p:pic>
        <p:nvPicPr>
          <p:cNvPr id="4" name="Picture 3"/>
          <p:cNvPicPr>
            <a:picLocks noChangeAspect="1"/>
          </p:cNvPicPr>
          <p:nvPr/>
        </p:nvPicPr>
        <p:blipFill>
          <a:blip r:embed="rId2"/>
          <a:stretch>
            <a:fillRect/>
          </a:stretch>
        </p:blipFill>
        <p:spPr>
          <a:xfrm>
            <a:off x="1694057" y="1123950"/>
            <a:ext cx="5755883" cy="3714750"/>
          </a:xfrm>
          <a:prstGeom prst="rect">
            <a:avLst/>
          </a:prstGeom>
        </p:spPr>
      </p:pic>
      <p:sp>
        <p:nvSpPr>
          <p:cNvPr id="5" name="object 4"/>
          <p:cNvSpPr/>
          <p:nvPr/>
        </p:nvSpPr>
        <p:spPr>
          <a:xfrm>
            <a:off x="8035533" y="350199"/>
            <a:ext cx="707398" cy="53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762749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73" y="399391"/>
            <a:ext cx="7530653" cy="446276"/>
          </a:xfrm>
        </p:spPr>
        <p:txBody>
          <a:bodyPr/>
          <a:lstStyle/>
          <a:p>
            <a:r>
              <a:rPr lang="en-US" dirty="0" smtClean="0"/>
              <a:t>Description</a:t>
            </a:r>
            <a:endParaRPr lang="en-US" dirty="0"/>
          </a:p>
        </p:txBody>
      </p:sp>
      <p:sp>
        <p:nvSpPr>
          <p:cNvPr id="3" name="Text Placeholder 2"/>
          <p:cNvSpPr>
            <a:spLocks noGrp="1"/>
          </p:cNvSpPr>
          <p:nvPr>
            <p:ph type="body" idx="1"/>
          </p:nvPr>
        </p:nvSpPr>
        <p:spPr>
          <a:xfrm>
            <a:off x="803423" y="933476"/>
            <a:ext cx="7537153" cy="4431983"/>
          </a:xfrm>
        </p:spPr>
        <p:txBody>
          <a:bodyPr/>
          <a:lstStyle/>
          <a:p>
            <a:pPr marL="342900" indent="-342900">
              <a:buFont typeface="+mj-lt"/>
              <a:buAutoNum type="arabicPeriod"/>
            </a:pPr>
            <a:r>
              <a:rPr lang="en-US" dirty="0" smtClean="0"/>
              <a:t>Application_{</a:t>
            </a:r>
            <a:r>
              <a:rPr lang="en-US" dirty="0" err="1" smtClean="0"/>
              <a:t>train|test</a:t>
            </a:r>
            <a:r>
              <a:rPr lang="en-US" dirty="0" smtClean="0"/>
              <a:t>}.csv</a:t>
            </a:r>
          </a:p>
          <a:p>
            <a:pPr marL="742950" lvl="1" indent="-285750">
              <a:buFont typeface="Arial" panose="020B0604020202020204" pitchFamily="34" charset="0"/>
              <a:buChar char="•"/>
            </a:pPr>
            <a:r>
              <a:rPr lang="en-US" dirty="0" smtClean="0"/>
              <a:t>This is the main table, broken into two files for Train (with target) and Test (without target)</a:t>
            </a:r>
          </a:p>
          <a:p>
            <a:pPr marL="742950" lvl="1" indent="-285750">
              <a:buFont typeface="Arial" panose="020B0604020202020204" pitchFamily="34" charset="0"/>
              <a:buChar char="•"/>
            </a:pPr>
            <a:r>
              <a:rPr lang="en-US" dirty="0" smtClean="0"/>
              <a:t>Static data for all applications. One row represents one loan in our data sample.</a:t>
            </a:r>
          </a:p>
          <a:p>
            <a:pPr marL="342900" indent="-342900">
              <a:buFont typeface="+mj-lt"/>
              <a:buAutoNum type="arabicPeriod"/>
            </a:pPr>
            <a:r>
              <a:rPr lang="en-US" dirty="0" smtClean="0"/>
              <a:t>Bureau.csv</a:t>
            </a:r>
          </a:p>
          <a:p>
            <a:pPr marL="800100" lvl="1" indent="-342900">
              <a:buFont typeface="Arial" panose="020B0604020202020204" pitchFamily="34" charset="0"/>
              <a:buChar char="•"/>
            </a:pPr>
            <a:r>
              <a:rPr lang="en-US" dirty="0" smtClean="0"/>
              <a:t>All client’s previous credits provided by other financial institutions that were reported to Credit Bureau.</a:t>
            </a:r>
          </a:p>
          <a:p>
            <a:pPr marL="800100" lvl="1" indent="-342900">
              <a:buFont typeface="Arial" panose="020B0604020202020204" pitchFamily="34" charset="0"/>
              <a:buChar char="•"/>
            </a:pPr>
            <a:r>
              <a:rPr lang="en-US" dirty="0" smtClean="0"/>
              <a:t>For every loan in our sample, there are as many rows as number of credits the client had in Credit Bureau before the application date.</a:t>
            </a:r>
            <a:endParaRPr lang="en-US" dirty="0"/>
          </a:p>
          <a:p>
            <a:pPr marL="342900" indent="-342900">
              <a:buFont typeface="+mj-lt"/>
              <a:buAutoNum type="arabicPeriod"/>
            </a:pPr>
            <a:r>
              <a:rPr lang="en-US" dirty="0" smtClean="0"/>
              <a:t>Bureau_balance.csv</a:t>
            </a:r>
          </a:p>
          <a:p>
            <a:pPr marL="800100" lvl="1" indent="-342900">
              <a:buFont typeface="Arial" panose="020B0604020202020204" pitchFamily="34" charset="0"/>
              <a:buChar char="•"/>
            </a:pPr>
            <a:r>
              <a:rPr lang="en-US" dirty="0" smtClean="0"/>
              <a:t>Monthly balances of previous Credit Bureau</a:t>
            </a:r>
          </a:p>
          <a:p>
            <a:pPr marL="342900" indent="-342900">
              <a:buFont typeface="+mj-lt"/>
              <a:buAutoNum type="arabicPeriod"/>
            </a:pPr>
            <a:r>
              <a:rPr lang="en-US" dirty="0" smtClean="0"/>
              <a:t>POS_CASH_balance.csv</a:t>
            </a:r>
          </a:p>
          <a:p>
            <a:pPr marL="800100" lvl="1" indent="-342900">
              <a:buFont typeface="Arial" panose="020B0604020202020204" pitchFamily="34" charset="0"/>
              <a:buChar char="•"/>
            </a:pPr>
            <a:r>
              <a:rPr lang="en-US" dirty="0" smtClean="0"/>
              <a:t>Monthly balance snapshots of previous point of sales and cash loans that the applicant had with Home Credit.</a:t>
            </a:r>
          </a:p>
          <a:p>
            <a:pPr lvl="1"/>
            <a:endParaRPr lang="en-US" dirty="0" smtClean="0"/>
          </a:p>
        </p:txBody>
      </p:sp>
      <p:sp>
        <p:nvSpPr>
          <p:cNvPr id="5" name="object 4"/>
          <p:cNvSpPr/>
          <p:nvPr/>
        </p:nvSpPr>
        <p:spPr>
          <a:xfrm>
            <a:off x="8035533" y="350199"/>
            <a:ext cx="707398" cy="5305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936839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73" y="399391"/>
            <a:ext cx="7530653" cy="446276"/>
          </a:xfrm>
        </p:spPr>
        <p:txBody>
          <a:bodyPr/>
          <a:lstStyle/>
          <a:p>
            <a:r>
              <a:rPr lang="en-US" dirty="0" smtClean="0"/>
              <a:t>Description</a:t>
            </a:r>
            <a:endParaRPr lang="en-US" dirty="0"/>
          </a:p>
        </p:txBody>
      </p:sp>
      <p:sp>
        <p:nvSpPr>
          <p:cNvPr id="3" name="Text Placeholder 2"/>
          <p:cNvSpPr>
            <a:spLocks noGrp="1"/>
          </p:cNvSpPr>
          <p:nvPr>
            <p:ph type="body" idx="1"/>
          </p:nvPr>
        </p:nvSpPr>
        <p:spPr>
          <a:xfrm>
            <a:off x="803423" y="933476"/>
            <a:ext cx="7537153" cy="3877985"/>
          </a:xfrm>
        </p:spPr>
        <p:txBody>
          <a:bodyPr/>
          <a:lstStyle/>
          <a:p>
            <a:pPr marL="342900" indent="-342900">
              <a:buFont typeface="+mj-lt"/>
              <a:buAutoNum type="arabicPeriod" startAt="5"/>
            </a:pPr>
            <a:r>
              <a:rPr lang="en-US" dirty="0" smtClean="0"/>
              <a:t>credit_card_balance.csv</a:t>
            </a:r>
          </a:p>
          <a:p>
            <a:pPr marL="800100" lvl="1" indent="-342900">
              <a:buFont typeface="Arial" panose="020B0604020202020204" pitchFamily="34" charset="0"/>
              <a:buChar char="•"/>
            </a:pPr>
            <a:r>
              <a:rPr lang="en-US" dirty="0" smtClean="0"/>
              <a:t>Monthly balance snapshots of previous credit cards that the applicant has with Home Credit.</a:t>
            </a:r>
          </a:p>
          <a:p>
            <a:pPr marL="342900" indent="-342900">
              <a:buFont typeface="+mj-lt"/>
              <a:buAutoNum type="arabicPeriod" startAt="6"/>
            </a:pPr>
            <a:r>
              <a:rPr lang="en-US" dirty="0" smtClean="0"/>
              <a:t>Previous_application.csv</a:t>
            </a:r>
          </a:p>
          <a:p>
            <a:pPr marL="800100" lvl="1" indent="-342900">
              <a:buFont typeface="Arial" panose="020B0604020202020204" pitchFamily="34" charset="0"/>
              <a:buChar char="•"/>
            </a:pPr>
            <a:r>
              <a:rPr lang="en-US" dirty="0" smtClean="0"/>
              <a:t>All previous applications for Home Credit loans of clients who have loans in our sample.</a:t>
            </a:r>
          </a:p>
          <a:p>
            <a:pPr marL="800100" lvl="1" indent="-342900">
              <a:buFont typeface="Arial" panose="020B0604020202020204" pitchFamily="34" charset="0"/>
              <a:buChar char="•"/>
            </a:pPr>
            <a:r>
              <a:rPr lang="en-US" dirty="0" smtClean="0"/>
              <a:t>There is one row for each previous applications related to loans in our data sample.</a:t>
            </a:r>
            <a:endParaRPr lang="en-US" dirty="0"/>
          </a:p>
          <a:p>
            <a:pPr marL="342900" indent="-342900">
              <a:buFont typeface="+mj-lt"/>
              <a:buAutoNum type="arabicPeriod" startAt="7"/>
            </a:pPr>
            <a:r>
              <a:rPr lang="en-US" dirty="0" smtClean="0"/>
              <a:t>Installments_payments.csv</a:t>
            </a:r>
          </a:p>
          <a:p>
            <a:pPr marL="800100" lvl="1" indent="-342900">
              <a:buFont typeface="Arial" panose="020B0604020202020204" pitchFamily="34" charset="0"/>
              <a:buChar char="•"/>
            </a:pPr>
            <a:r>
              <a:rPr lang="en-US" dirty="0" smtClean="0"/>
              <a:t>Repayment history for the previously disbursed credits in Home Credit related to the loans in our sample.</a:t>
            </a:r>
          </a:p>
          <a:p>
            <a:pPr marL="800100" lvl="1" indent="-342900">
              <a:buFont typeface="Arial" panose="020B0604020202020204" pitchFamily="34" charset="0"/>
              <a:buChar char="•"/>
            </a:pPr>
            <a:r>
              <a:rPr lang="en-US" dirty="0" smtClean="0"/>
              <a:t>There is on row for every payment that was made plus and one row each for missed payment.</a:t>
            </a:r>
          </a:p>
          <a:p>
            <a:endParaRPr lang="en-US" dirty="0" smtClean="0"/>
          </a:p>
        </p:txBody>
      </p:sp>
      <p:sp>
        <p:nvSpPr>
          <p:cNvPr id="4" name="object 4"/>
          <p:cNvSpPr/>
          <p:nvPr/>
        </p:nvSpPr>
        <p:spPr>
          <a:xfrm>
            <a:off x="8035533" y="350199"/>
            <a:ext cx="707398" cy="5305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352529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3422" y="209550"/>
            <a:ext cx="7530653" cy="892552"/>
          </a:xfrm>
        </p:spPr>
        <p:txBody>
          <a:bodyPr/>
          <a:lstStyle/>
          <a:p>
            <a:r>
              <a:rPr lang="en-US" dirty="0" smtClean="0"/>
              <a:t>Examine the distribution of the </a:t>
            </a:r>
            <a:br>
              <a:rPr lang="en-US" dirty="0" smtClean="0"/>
            </a:br>
            <a:r>
              <a:rPr lang="en-US" dirty="0" smtClean="0"/>
              <a:t>target column</a:t>
            </a:r>
            <a:endParaRPr lang="en-US" dirty="0"/>
          </a:p>
        </p:txBody>
      </p:sp>
      <p:sp>
        <p:nvSpPr>
          <p:cNvPr id="3" name="Text Placeholder 2"/>
          <p:cNvSpPr>
            <a:spLocks noGrp="1"/>
          </p:cNvSpPr>
          <p:nvPr>
            <p:ph type="body" idx="1"/>
          </p:nvPr>
        </p:nvSpPr>
        <p:spPr>
          <a:xfrm>
            <a:off x="803422" y="1156405"/>
            <a:ext cx="7936258" cy="738664"/>
          </a:xfrm>
        </p:spPr>
        <p:txBody>
          <a:bodyPr/>
          <a:lstStyle/>
          <a:p>
            <a:pPr algn="just"/>
            <a:r>
              <a:rPr lang="en-US" sz="1600" i="1" dirty="0" smtClean="0"/>
              <a:t>The target is what we are asked to predict: either 0 for the loan was repaid on time, or 1 indicating the client had payment difficulties. We can first examine the umber of loans falling into each category.</a:t>
            </a:r>
            <a:endParaRPr lang="en-US" sz="1600" i="1" dirty="0"/>
          </a:p>
        </p:txBody>
      </p:sp>
      <p:sp>
        <p:nvSpPr>
          <p:cNvPr id="4" name="object 4"/>
          <p:cNvSpPr/>
          <p:nvPr/>
        </p:nvSpPr>
        <p:spPr>
          <a:xfrm>
            <a:off x="8032282" y="160358"/>
            <a:ext cx="707398" cy="530548"/>
          </a:xfrm>
          <a:prstGeom prst="rect">
            <a:avLst/>
          </a:prstGeom>
          <a:blipFill>
            <a:blip r:embed="rId2" cstate="print"/>
            <a:stretch>
              <a:fillRect/>
            </a:stretch>
          </a:blipFill>
        </p:spPr>
        <p:txBody>
          <a:bodyPr wrap="square" lIns="0" tIns="0" rIns="0" bIns="0" rtlCol="0"/>
          <a:lstStyle/>
          <a:p>
            <a:endParaRPr/>
          </a:p>
        </p:txBody>
      </p:sp>
      <p:pic>
        <p:nvPicPr>
          <p:cNvPr id="5" name="Picture 4"/>
          <p:cNvPicPr>
            <a:picLocks noChangeAspect="1"/>
          </p:cNvPicPr>
          <p:nvPr/>
        </p:nvPicPr>
        <p:blipFill>
          <a:blip r:embed="rId3"/>
          <a:stretch>
            <a:fillRect/>
          </a:stretch>
        </p:blipFill>
        <p:spPr>
          <a:xfrm>
            <a:off x="2849160" y="1949372"/>
            <a:ext cx="3439176" cy="2005650"/>
          </a:xfrm>
          <a:prstGeom prst="rect">
            <a:avLst/>
          </a:prstGeom>
        </p:spPr>
      </p:pic>
      <p:sp>
        <p:nvSpPr>
          <p:cNvPr id="6" name="Text Placeholder 2"/>
          <p:cNvSpPr txBox="1">
            <a:spLocks/>
          </p:cNvSpPr>
          <p:nvPr/>
        </p:nvSpPr>
        <p:spPr>
          <a:xfrm>
            <a:off x="803422" y="4016295"/>
            <a:ext cx="7936258" cy="984885"/>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US" sz="1600" i="1" kern="0" dirty="0" smtClean="0"/>
              <a:t>From this information, we see this is an imbalanced class problem. There are far more loans that were repaid on </a:t>
            </a:r>
            <a:r>
              <a:rPr lang="en-US" sz="1600" i="1" kern="0" dirty="0"/>
              <a:t>time than loans that were not repaid. Once we get into more sophisticated machine learning models, we can weight the classes by their representation in the data to reflect this imbalance.</a:t>
            </a:r>
          </a:p>
        </p:txBody>
      </p:sp>
    </p:spTree>
    <p:extLst>
      <p:ext uri="{BB962C8B-B14F-4D97-AF65-F5344CB8AC3E}">
        <p14:creationId xmlns:p14="http://schemas.microsoft.com/office/powerpoint/2010/main" val="126057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114425"/>
            <a:ext cx="9144000" cy="2305050"/>
          </a:xfrm>
          <a:custGeom>
            <a:avLst/>
            <a:gdLst/>
            <a:ahLst/>
            <a:cxnLst/>
            <a:rect l="l" t="t" r="r" b="b"/>
            <a:pathLst>
              <a:path w="9144000" h="2305050">
                <a:moveTo>
                  <a:pt x="9144000" y="0"/>
                </a:moveTo>
                <a:lnTo>
                  <a:pt x="0" y="0"/>
                </a:lnTo>
                <a:lnTo>
                  <a:pt x="0" y="2305050"/>
                </a:lnTo>
                <a:lnTo>
                  <a:pt x="9144000" y="2305050"/>
                </a:lnTo>
                <a:lnTo>
                  <a:pt x="9144000" y="0"/>
                </a:lnTo>
                <a:close/>
              </a:path>
            </a:pathLst>
          </a:custGeom>
          <a:solidFill>
            <a:schemeClr val="accent2"/>
          </a:solidFill>
        </p:spPr>
        <p:txBody>
          <a:bodyPr wrap="square" lIns="0" tIns="0" rIns="0" bIns="0" rtlCol="0"/>
          <a:lstStyle/>
          <a:p>
            <a:endParaRPr/>
          </a:p>
        </p:txBody>
      </p:sp>
      <p:sp>
        <p:nvSpPr>
          <p:cNvPr id="3" name="object 3"/>
          <p:cNvSpPr txBox="1">
            <a:spLocks noGrp="1"/>
          </p:cNvSpPr>
          <p:nvPr>
            <p:ph type="title"/>
          </p:nvPr>
        </p:nvSpPr>
        <p:spPr>
          <a:xfrm>
            <a:off x="2976292" y="2209074"/>
            <a:ext cx="3191415" cy="567463"/>
          </a:xfrm>
          <a:prstGeom prst="rect">
            <a:avLst/>
          </a:prstGeom>
        </p:spPr>
        <p:txBody>
          <a:bodyPr vert="horz" wrap="square" lIns="0" tIns="13335" rIns="0" bIns="0" rtlCol="0">
            <a:spAutoFit/>
          </a:bodyPr>
          <a:lstStyle/>
          <a:p>
            <a:pPr marL="12700">
              <a:lnSpc>
                <a:spcPct val="100000"/>
              </a:lnSpc>
              <a:spcBef>
                <a:spcPts val="105"/>
              </a:spcBef>
            </a:pPr>
            <a:r>
              <a:rPr lang="en-US" sz="3600" dirty="0" smtClean="0">
                <a:solidFill>
                  <a:srgbClr val="FFFFFF"/>
                </a:solidFill>
                <a:latin typeface="Arial"/>
                <a:cs typeface="Arial"/>
              </a:rPr>
              <a:t>Data Cleaning</a:t>
            </a:r>
            <a:endParaRPr sz="3600" dirty="0">
              <a:latin typeface="Arial"/>
              <a:cs typeface="Arial"/>
            </a:endParaRPr>
          </a:p>
        </p:txBody>
      </p:sp>
      <p:sp>
        <p:nvSpPr>
          <p:cNvPr id="4" name="object 4"/>
          <p:cNvSpPr/>
          <p:nvPr/>
        </p:nvSpPr>
        <p:spPr>
          <a:xfrm>
            <a:off x="4229100" y="1400175"/>
            <a:ext cx="686435" cy="733425"/>
          </a:xfrm>
          <a:custGeom>
            <a:avLst/>
            <a:gdLst/>
            <a:ahLst/>
            <a:cxnLst/>
            <a:rect l="l" t="t" r="r" b="b"/>
            <a:pathLst>
              <a:path w="686435" h="733425">
                <a:moveTo>
                  <a:pt x="190880" y="0"/>
                </a:moveTo>
                <a:lnTo>
                  <a:pt x="203091" y="42672"/>
                </a:lnTo>
                <a:lnTo>
                  <a:pt x="206669" y="80004"/>
                </a:lnTo>
                <a:lnTo>
                  <a:pt x="203065" y="112967"/>
                </a:lnTo>
                <a:lnTo>
                  <a:pt x="193728" y="142530"/>
                </a:lnTo>
                <a:lnTo>
                  <a:pt x="180107" y="169663"/>
                </a:lnTo>
                <a:lnTo>
                  <a:pt x="163652" y="195336"/>
                </a:lnTo>
                <a:lnTo>
                  <a:pt x="145811" y="220519"/>
                </a:lnTo>
                <a:lnTo>
                  <a:pt x="128035" y="246183"/>
                </a:lnTo>
                <a:lnTo>
                  <a:pt x="111772" y="273296"/>
                </a:lnTo>
                <a:lnTo>
                  <a:pt x="98472" y="302830"/>
                </a:lnTo>
                <a:lnTo>
                  <a:pt x="89584" y="335753"/>
                </a:lnTo>
                <a:lnTo>
                  <a:pt x="86558" y="373037"/>
                </a:lnTo>
                <a:lnTo>
                  <a:pt x="90842" y="415651"/>
                </a:lnTo>
                <a:lnTo>
                  <a:pt x="103886" y="464565"/>
                </a:lnTo>
                <a:lnTo>
                  <a:pt x="103871" y="481225"/>
                </a:lnTo>
                <a:lnTo>
                  <a:pt x="88257" y="467599"/>
                </a:lnTo>
                <a:lnTo>
                  <a:pt x="62262" y="439612"/>
                </a:lnTo>
                <a:lnTo>
                  <a:pt x="31103" y="413184"/>
                </a:lnTo>
                <a:lnTo>
                  <a:pt x="0" y="404240"/>
                </a:lnTo>
                <a:lnTo>
                  <a:pt x="13883" y="440229"/>
                </a:lnTo>
                <a:lnTo>
                  <a:pt x="23320" y="475821"/>
                </a:lnTo>
                <a:lnTo>
                  <a:pt x="30095" y="510666"/>
                </a:lnTo>
                <a:lnTo>
                  <a:pt x="35988" y="544411"/>
                </a:lnTo>
                <a:lnTo>
                  <a:pt x="42782" y="576702"/>
                </a:lnTo>
                <a:lnTo>
                  <a:pt x="66204" y="635512"/>
                </a:lnTo>
                <a:lnTo>
                  <a:pt x="114621" y="684276"/>
                </a:lnTo>
                <a:lnTo>
                  <a:pt x="152658" y="704008"/>
                </a:lnTo>
                <a:lnTo>
                  <a:pt x="202291" y="720169"/>
                </a:lnTo>
                <a:lnTo>
                  <a:pt x="265302" y="732408"/>
                </a:lnTo>
                <a:lnTo>
                  <a:pt x="224276" y="695800"/>
                </a:lnTo>
                <a:lnTo>
                  <a:pt x="196944" y="663092"/>
                </a:lnTo>
                <a:lnTo>
                  <a:pt x="181195" y="633567"/>
                </a:lnTo>
                <a:lnTo>
                  <a:pt x="174916" y="606504"/>
                </a:lnTo>
                <a:lnTo>
                  <a:pt x="175996" y="581187"/>
                </a:lnTo>
                <a:lnTo>
                  <a:pt x="182324" y="556894"/>
                </a:lnTo>
                <a:lnTo>
                  <a:pt x="191787" y="532909"/>
                </a:lnTo>
                <a:lnTo>
                  <a:pt x="202273" y="508512"/>
                </a:lnTo>
                <a:lnTo>
                  <a:pt x="211671" y="482984"/>
                </a:lnTo>
                <a:lnTo>
                  <a:pt x="217869" y="455607"/>
                </a:lnTo>
                <a:lnTo>
                  <a:pt x="218754" y="425662"/>
                </a:lnTo>
                <a:lnTo>
                  <a:pt x="212216" y="392429"/>
                </a:lnTo>
                <a:lnTo>
                  <a:pt x="253997" y="423870"/>
                </a:lnTo>
                <a:lnTo>
                  <a:pt x="272327" y="459668"/>
                </a:lnTo>
                <a:lnTo>
                  <a:pt x="275392" y="496168"/>
                </a:lnTo>
                <a:lnTo>
                  <a:pt x="271380" y="529711"/>
                </a:lnTo>
                <a:lnTo>
                  <a:pt x="268477" y="556641"/>
                </a:lnTo>
                <a:lnTo>
                  <a:pt x="286170" y="519683"/>
                </a:lnTo>
                <a:lnTo>
                  <a:pt x="301432" y="480817"/>
                </a:lnTo>
                <a:lnTo>
                  <a:pt x="311642" y="437943"/>
                </a:lnTo>
                <a:lnTo>
                  <a:pt x="314179" y="388963"/>
                </a:lnTo>
                <a:lnTo>
                  <a:pt x="306422" y="331777"/>
                </a:lnTo>
                <a:lnTo>
                  <a:pt x="285750" y="264287"/>
                </a:lnTo>
                <a:lnTo>
                  <a:pt x="332810" y="302185"/>
                </a:lnTo>
                <a:lnTo>
                  <a:pt x="371171" y="342673"/>
                </a:lnTo>
                <a:lnTo>
                  <a:pt x="401344" y="384961"/>
                </a:lnTo>
                <a:lnTo>
                  <a:pt x="423839" y="428261"/>
                </a:lnTo>
                <a:lnTo>
                  <a:pt x="439170" y="471784"/>
                </a:lnTo>
                <a:lnTo>
                  <a:pt x="447846" y="514743"/>
                </a:lnTo>
                <a:lnTo>
                  <a:pt x="450381" y="556350"/>
                </a:lnTo>
                <a:lnTo>
                  <a:pt x="447285" y="595814"/>
                </a:lnTo>
                <a:lnTo>
                  <a:pt x="426247" y="665166"/>
                </a:lnTo>
                <a:lnTo>
                  <a:pt x="388827" y="716492"/>
                </a:lnTo>
                <a:lnTo>
                  <a:pt x="365251" y="733425"/>
                </a:lnTo>
                <a:lnTo>
                  <a:pt x="397785" y="729687"/>
                </a:lnTo>
                <a:lnTo>
                  <a:pt x="463006" y="714007"/>
                </a:lnTo>
                <a:lnTo>
                  <a:pt x="525644" y="688049"/>
                </a:lnTo>
                <a:lnTo>
                  <a:pt x="582352" y="652606"/>
                </a:lnTo>
                <a:lnTo>
                  <a:pt x="629783" y="608470"/>
                </a:lnTo>
                <a:lnTo>
                  <a:pt x="664591" y="556434"/>
                </a:lnTo>
                <a:lnTo>
                  <a:pt x="683427" y="497292"/>
                </a:lnTo>
                <a:lnTo>
                  <a:pt x="685811" y="465303"/>
                </a:lnTo>
                <a:lnTo>
                  <a:pt x="682947" y="431835"/>
                </a:lnTo>
                <a:lnTo>
                  <a:pt x="659803" y="360858"/>
                </a:lnTo>
                <a:lnTo>
                  <a:pt x="638685" y="323547"/>
                </a:lnTo>
                <a:lnTo>
                  <a:pt x="610647" y="285153"/>
                </a:lnTo>
                <a:lnTo>
                  <a:pt x="575269" y="245775"/>
                </a:lnTo>
                <a:lnTo>
                  <a:pt x="532133" y="205513"/>
                </a:lnTo>
                <a:lnTo>
                  <a:pt x="480822" y="164464"/>
                </a:lnTo>
                <a:lnTo>
                  <a:pt x="514818" y="234703"/>
                </a:lnTo>
                <a:lnTo>
                  <a:pt x="519144" y="276987"/>
                </a:lnTo>
                <a:lnTo>
                  <a:pt x="504467" y="296695"/>
                </a:lnTo>
                <a:lnTo>
                  <a:pt x="481457" y="299212"/>
                </a:lnTo>
                <a:lnTo>
                  <a:pt x="456067" y="281879"/>
                </a:lnTo>
                <a:lnTo>
                  <a:pt x="436764" y="258659"/>
                </a:lnTo>
                <a:lnTo>
                  <a:pt x="421784" y="230903"/>
                </a:lnTo>
                <a:lnTo>
                  <a:pt x="409368" y="199963"/>
                </a:lnTo>
                <a:lnTo>
                  <a:pt x="397752" y="167191"/>
                </a:lnTo>
                <a:lnTo>
                  <a:pt x="385175" y="133937"/>
                </a:lnTo>
                <a:lnTo>
                  <a:pt x="350091" y="71392"/>
                </a:lnTo>
                <a:lnTo>
                  <a:pt x="290025" y="23142"/>
                </a:lnTo>
                <a:lnTo>
                  <a:pt x="246218" y="7757"/>
                </a:lnTo>
                <a:lnTo>
                  <a:pt x="190880" y="0"/>
                </a:lnTo>
                <a:close/>
              </a:path>
            </a:pathLst>
          </a:custGeom>
          <a:solidFill>
            <a:srgbClr val="FFFFFF"/>
          </a:solidFill>
        </p:spPr>
        <p:txBody>
          <a:bodyPr wrap="square" lIns="0" tIns="0" rIns="0" bIns="0" rtlCol="0"/>
          <a:lstStyle/>
          <a:p>
            <a:endParaRPr/>
          </a:p>
        </p:txBody>
      </p:sp>
      <p:sp>
        <p:nvSpPr>
          <p:cNvPr id="5" name="object 4"/>
          <p:cNvSpPr/>
          <p:nvPr/>
        </p:nvSpPr>
        <p:spPr>
          <a:xfrm>
            <a:off x="8035533" y="350199"/>
            <a:ext cx="707398" cy="5305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391302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428</TotalTime>
  <Words>1455</Words>
  <Application>Microsoft Office PowerPoint</Application>
  <PresentationFormat>On-screen Show (16:9)</PresentationFormat>
  <Paragraphs>123</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Swis721 BlkCn BT</vt:lpstr>
      <vt:lpstr>Trebuchet MS</vt:lpstr>
      <vt:lpstr>Verdana</vt:lpstr>
      <vt:lpstr>Office Theme</vt:lpstr>
      <vt:lpstr>PowerPoint Presentation</vt:lpstr>
      <vt:lpstr>Teble of Contents</vt:lpstr>
      <vt:lpstr>Problem Research</vt:lpstr>
      <vt:lpstr>Problem Research</vt:lpstr>
      <vt:lpstr>Data description</vt:lpstr>
      <vt:lpstr>Description</vt:lpstr>
      <vt:lpstr>Description</vt:lpstr>
      <vt:lpstr>Examine the distribution of the  target column</vt:lpstr>
      <vt:lpstr>Data Cleaning</vt:lpstr>
      <vt:lpstr>Anomalies Data</vt:lpstr>
      <vt:lpstr>Anomalies Data</vt:lpstr>
      <vt:lpstr>Effect on Age on Repayment</vt:lpstr>
      <vt:lpstr>Effect on Age on Repayment</vt:lpstr>
      <vt:lpstr>Effect on Age on Repayment</vt:lpstr>
      <vt:lpstr>Exterior Sources</vt:lpstr>
      <vt:lpstr>Exterior Sources</vt:lpstr>
      <vt:lpstr>Business Insight from Data</vt:lpstr>
      <vt:lpstr>Business Insight from Data</vt:lpstr>
      <vt:lpstr>Data Pre-processing</vt:lpstr>
      <vt:lpstr>Pre-processing</vt:lpstr>
      <vt:lpstr>Handling Missing Values</vt:lpstr>
      <vt:lpstr>Manage Outlier</vt:lpstr>
      <vt:lpstr>Other Process in Pre-processing</vt:lpstr>
      <vt:lpstr>Feature Engineering</vt:lpstr>
      <vt:lpstr>Modelling</vt:lpstr>
      <vt:lpstr>Modeling with tuned hyperparameters</vt:lpstr>
      <vt:lpstr>Results</vt:lpstr>
      <vt:lpstr>Light Gradient Boosting Machine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Panduan PPT - Task 4 - HCI</dc:title>
  <dc:creator>Lenovo</dc:creator>
  <cp:lastModifiedBy>Lenovo</cp:lastModifiedBy>
  <cp:revision>32</cp:revision>
  <dcterms:created xsi:type="dcterms:W3CDTF">2022-03-25T14:56:59Z</dcterms:created>
  <dcterms:modified xsi:type="dcterms:W3CDTF">2022-07-23T11:06:29Z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2022-03-25T00:00:00Z</vt:filetime>
  </property>
</Properties>
</file>